
<file path=[Content_Types].xml><?xml version="1.0" encoding="utf-8"?>
<Types xmlns="http://schemas.openxmlformats.org/package/2006/content-types">
  <Default Extension="png" ContentType="image/png"/>
  <Default Extension="mp3" ContentType="audio/mpe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72"/>
  </p:notesMasterIdLst>
  <p:sldIdLst>
    <p:sldId id="288" r:id="rId2"/>
    <p:sldId id="313" r:id="rId3"/>
    <p:sldId id="256" r:id="rId4"/>
    <p:sldId id="258" r:id="rId5"/>
    <p:sldId id="257" r:id="rId6"/>
    <p:sldId id="295" r:id="rId7"/>
    <p:sldId id="315" r:id="rId8"/>
    <p:sldId id="312" r:id="rId9"/>
    <p:sldId id="314" r:id="rId10"/>
    <p:sldId id="289" r:id="rId11"/>
    <p:sldId id="290" r:id="rId12"/>
    <p:sldId id="291" r:id="rId13"/>
    <p:sldId id="294" r:id="rId14"/>
    <p:sldId id="318" r:id="rId15"/>
    <p:sldId id="293" r:id="rId16"/>
    <p:sldId id="296" r:id="rId17"/>
    <p:sldId id="297" r:id="rId18"/>
    <p:sldId id="298" r:id="rId19"/>
    <p:sldId id="299" r:id="rId20"/>
    <p:sldId id="300" r:id="rId21"/>
    <p:sldId id="301" r:id="rId22"/>
    <p:sldId id="302" r:id="rId23"/>
    <p:sldId id="303" r:id="rId24"/>
    <p:sldId id="305" r:id="rId25"/>
    <p:sldId id="306" r:id="rId26"/>
    <p:sldId id="307" r:id="rId27"/>
    <p:sldId id="308" r:id="rId28"/>
    <p:sldId id="309" r:id="rId29"/>
    <p:sldId id="310" r:id="rId30"/>
    <p:sldId id="292" r:id="rId31"/>
    <p:sldId id="311" r:id="rId32"/>
    <p:sldId id="316" r:id="rId33"/>
    <p:sldId id="317" r:id="rId34"/>
    <p:sldId id="304" r:id="rId35"/>
    <p:sldId id="319" r:id="rId36"/>
    <p:sldId id="334" r:id="rId37"/>
    <p:sldId id="333" r:id="rId38"/>
    <p:sldId id="320" r:id="rId39"/>
    <p:sldId id="322" r:id="rId40"/>
    <p:sldId id="321" r:id="rId41"/>
    <p:sldId id="323" r:id="rId42"/>
    <p:sldId id="324" r:id="rId43"/>
    <p:sldId id="325" r:id="rId44"/>
    <p:sldId id="332" r:id="rId45"/>
    <p:sldId id="328" r:id="rId46"/>
    <p:sldId id="330" r:id="rId47"/>
    <p:sldId id="329" r:id="rId48"/>
    <p:sldId id="331" r:id="rId49"/>
    <p:sldId id="335" r:id="rId50"/>
    <p:sldId id="337" r:id="rId51"/>
    <p:sldId id="338" r:id="rId52"/>
    <p:sldId id="336" r:id="rId53"/>
    <p:sldId id="346" r:id="rId54"/>
    <p:sldId id="339" r:id="rId55"/>
    <p:sldId id="340" r:id="rId56"/>
    <p:sldId id="341" r:id="rId57"/>
    <p:sldId id="350" r:id="rId58"/>
    <p:sldId id="354" r:id="rId59"/>
    <p:sldId id="352" r:id="rId60"/>
    <p:sldId id="355" r:id="rId61"/>
    <p:sldId id="356" r:id="rId62"/>
    <p:sldId id="357" r:id="rId63"/>
    <p:sldId id="353" r:id="rId64"/>
    <p:sldId id="351" r:id="rId65"/>
    <p:sldId id="342" r:id="rId66"/>
    <p:sldId id="343" r:id="rId67"/>
    <p:sldId id="347" r:id="rId68"/>
    <p:sldId id="348" r:id="rId69"/>
    <p:sldId id="349" r:id="rId70"/>
    <p:sldId id="358" r:id="rId7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cion" id="{BEA9BCFA-582A-47A1-8453-AEFEC47832BF}">
          <p14:sldIdLst>
            <p14:sldId id="288"/>
            <p14:sldId id="313"/>
            <p14:sldId id="256"/>
            <p14:sldId id="258"/>
            <p14:sldId id="257"/>
            <p14:sldId id="295"/>
            <p14:sldId id="315"/>
            <p14:sldId id="312"/>
            <p14:sldId id="314"/>
          </p14:sldIdLst>
        </p14:section>
        <p14:section name="Datos, Informacion y Conocimiento" id="{0E352FA9-18E0-4851-812F-D7648E01B5EA}">
          <p14:sldIdLst>
            <p14:sldId id="289"/>
            <p14:sldId id="290"/>
            <p14:sldId id="291"/>
            <p14:sldId id="294"/>
            <p14:sldId id="318"/>
            <p14:sldId id="293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5"/>
            <p14:sldId id="306"/>
            <p14:sldId id="307"/>
            <p14:sldId id="308"/>
            <p14:sldId id="309"/>
            <p14:sldId id="310"/>
          </p14:sldIdLst>
        </p14:section>
        <p14:section name="Data Science" id="{52A305FD-BBF1-40F2-A6C6-37D756657309}">
          <p14:sldIdLst>
            <p14:sldId id="292"/>
            <p14:sldId id="311"/>
            <p14:sldId id="316"/>
            <p14:sldId id="317"/>
            <p14:sldId id="304"/>
            <p14:sldId id="319"/>
          </p14:sldIdLst>
        </p14:section>
        <p14:section name="Limpieza de Datos" id="{0FDACD16-5860-4C51-AEE3-C93095DE2292}">
          <p14:sldIdLst>
            <p14:sldId id="334"/>
            <p14:sldId id="333"/>
            <p14:sldId id="320"/>
            <p14:sldId id="322"/>
            <p14:sldId id="321"/>
            <p14:sldId id="323"/>
            <p14:sldId id="324"/>
            <p14:sldId id="325"/>
            <p14:sldId id="332"/>
            <p14:sldId id="328"/>
            <p14:sldId id="330"/>
            <p14:sldId id="329"/>
            <p14:sldId id="331"/>
            <p14:sldId id="335"/>
            <p14:sldId id="337"/>
            <p14:sldId id="338"/>
          </p14:sldIdLst>
        </p14:section>
        <p14:section name="Obtener data en red" id="{850D93F0-6A2D-4A4C-9A94-2CCBBA04D024}">
          <p14:sldIdLst>
            <p14:sldId id="336"/>
            <p14:sldId id="346"/>
            <p14:sldId id="339"/>
            <p14:sldId id="340"/>
            <p14:sldId id="341"/>
            <p14:sldId id="350"/>
            <p14:sldId id="354"/>
            <p14:sldId id="352"/>
            <p14:sldId id="355"/>
            <p14:sldId id="356"/>
            <p14:sldId id="357"/>
            <p14:sldId id="353"/>
            <p14:sldId id="351"/>
            <p14:sldId id="342"/>
            <p14:sldId id="343"/>
            <p14:sldId id="347"/>
            <p14:sldId id="348"/>
            <p14:sldId id="349"/>
            <p14:sldId id="358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32" autoAdjust="0"/>
    <p:restoredTop sz="81520" autoAdjust="0"/>
  </p:normalViewPr>
  <p:slideViewPr>
    <p:cSldViewPr snapToGrid="0">
      <p:cViewPr varScale="1">
        <p:scale>
          <a:sx n="59" d="100"/>
          <a:sy n="59" d="100"/>
        </p:scale>
        <p:origin x="1194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5" d="100"/>
          <a:sy n="55" d="100"/>
        </p:scale>
        <p:origin x="2880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81A58F-892A-42FB-A33F-4AA993B7DBB7}" type="datetimeFigureOut">
              <a:rPr lang="es-MX" smtClean="0"/>
              <a:t>27/06/2019</a:t>
            </a:fld>
            <a:endParaRPr lang="es-MX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MX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680E37-DD83-44B4-8042-A6F05403A4B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5099822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 datos son números, letras o símbolos que describen objetos, condiciones o situaciones.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680E37-DD83-44B4-8042-A6F05403A4B5}" type="slidenum">
              <a:rPr lang="es-MX" smtClean="0"/>
              <a:t>10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6336694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Explicar los datos existentes</a:t>
            </a:r>
            <a:r>
              <a:rPr lang="es-MX" baseline="0" dirty="0"/>
              <a:t> 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680E37-DD83-44B4-8042-A6F05403A4B5}" type="slidenum">
              <a:rPr lang="es-MX" smtClean="0"/>
              <a:t>23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2494565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Explicar los datos existentes</a:t>
            </a:r>
            <a:r>
              <a:rPr lang="es-MX" baseline="0" dirty="0"/>
              <a:t> 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680E37-DD83-44B4-8042-A6F05403A4B5}" type="slidenum">
              <a:rPr lang="es-MX" smtClean="0"/>
              <a:t>24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9029847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Extracción</a:t>
            </a:r>
            <a:r>
              <a:rPr lang="es-MX" baseline="0" dirty="0"/>
              <a:t> de patrones de información desconocidos a partir de grandes cantidades de datos. 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680E37-DD83-44B4-8042-A6F05403A4B5}" type="slidenum">
              <a:rPr lang="es-MX" smtClean="0"/>
              <a:t>25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6855146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Extracción</a:t>
            </a:r>
            <a:r>
              <a:rPr lang="es-MX" baseline="0" dirty="0"/>
              <a:t> de patrones de información desconocidos a partir de grandes cantidades de datos. 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680E37-DD83-44B4-8042-A6F05403A4B5}" type="slidenum">
              <a:rPr lang="es-MX" smtClean="0"/>
              <a:t>26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206826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Experto en matemáticas, programación, lógica</a:t>
            </a:r>
            <a:r>
              <a:rPr lang="es-MX" baseline="0" dirty="0"/>
              <a:t>. Capacidad de hacer un análisis técnico y expresarlo a nivel “empresarial”</a:t>
            </a:r>
          </a:p>
          <a:p>
            <a:r>
              <a:rPr lang="es-MX" baseline="0" dirty="0"/>
              <a:t>Interpretar tendencias</a:t>
            </a:r>
          </a:p>
          <a:p>
            <a:r>
              <a:rPr lang="es-MX" baseline="0" dirty="0"/>
              <a:t>Codificar datos para ser capaz de interpretarlo =&gt; destacar datos importantes.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680E37-DD83-44B4-8042-A6F05403A4B5}" type="slidenum">
              <a:rPr lang="es-MX" smtClean="0"/>
              <a:t>30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7242926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Habilidades</a:t>
            </a:r>
            <a:r>
              <a:rPr lang="es-MX" baseline="0" dirty="0"/>
              <a:t> asociadas al procesamiento de datos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680E37-DD83-44B4-8042-A6F05403A4B5}" type="slidenum">
              <a:rPr lang="es-MX" smtClean="0"/>
              <a:t>31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6380198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Habilidades</a:t>
            </a:r>
            <a:r>
              <a:rPr lang="es-MX" baseline="0" dirty="0"/>
              <a:t> asociadas al procesamiento de datos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680E37-DD83-44B4-8042-A6F05403A4B5}" type="slidenum">
              <a:rPr lang="es-MX" smtClean="0"/>
              <a:t>32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004596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R"/>
            </a:pPr>
            <a:r>
              <a:rPr lang="es-MX" dirty="0"/>
              <a:t>Si</a:t>
            </a:r>
            <a:r>
              <a:rPr lang="es-MX" baseline="0" dirty="0"/>
              <a:t> </a:t>
            </a:r>
            <a:r>
              <a:rPr lang="es-MX" dirty="0"/>
              <a:t>no</a:t>
            </a:r>
            <a:r>
              <a:rPr lang="es-MX" baseline="0" dirty="0"/>
              <a:t> sabes donde ir, no sabes cuando has llegado? </a:t>
            </a: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lang="es-MX" baseline="0" dirty="0"/>
              <a:t>Que tipo de formato CCV, </a:t>
            </a:r>
            <a:r>
              <a:rPr lang="es-MX" baseline="0" dirty="0" err="1"/>
              <a:t>jason</a:t>
            </a:r>
            <a:r>
              <a:rPr lang="es-MX" baseline="0" dirty="0"/>
              <a:t>, </a:t>
            </a:r>
            <a:r>
              <a:rPr lang="es-MX" baseline="0" dirty="0" err="1"/>
              <a:t>etc</a:t>
            </a:r>
            <a:r>
              <a:rPr lang="es-MX" baseline="0" dirty="0"/>
              <a:t>, información parcial de los datos, Que sea relevante, ID de usuario, numeración, un # para localizar, pero no es útil</a:t>
            </a:r>
          </a:p>
          <a:p>
            <a:pPr marL="228600" indent="-228600">
              <a:buAutoNum type="arabicParenR"/>
            </a:pPr>
            <a:r>
              <a:rPr lang="es-MX" baseline="0" dirty="0"/>
              <a:t>Hay veces con ver con eso es mas que suficiente, cuando hace sol la gente va a la playa, los gráficos son súper potentes.</a:t>
            </a:r>
          </a:p>
          <a:p>
            <a:pPr marL="228600" indent="-228600">
              <a:buAutoNum type="arabicParenR"/>
            </a:pPr>
            <a:r>
              <a:rPr lang="es-MX" baseline="0" dirty="0"/>
              <a:t>Si no hay nada resuelto por nadie, o ya tomamos modelos de alguien // impórtate evaluar modelo de datos </a:t>
            </a:r>
          </a:p>
          <a:p>
            <a:pPr marL="228600" indent="-228600">
              <a:buAutoNum type="arabicParenR"/>
            </a:pPr>
            <a:r>
              <a:rPr lang="es-MX" baseline="0" dirty="0"/>
              <a:t>Que se obtuvo, lo que funciona o lo que no funciona, los datos son con sentido, los años -, salario, tienen lógica???</a:t>
            </a:r>
          </a:p>
          <a:p>
            <a:pPr marL="228600" indent="-228600">
              <a:buAutoNum type="arabicParenR"/>
            </a:pPr>
            <a:endParaRPr lang="es-MX" baseline="0" dirty="0"/>
          </a:p>
          <a:p>
            <a:pPr marL="228600" indent="-228600">
              <a:buAutoNum type="arabicParenR"/>
            </a:pP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680E37-DD83-44B4-8042-A6F05403A4B5}" type="slidenum">
              <a:rPr lang="es-MX" smtClean="0"/>
              <a:t>34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66891746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Python es un lenguaje de programación interpretado cuya filosofía hace hincapié en una sintaxis que favorezca un código legible.</a:t>
            </a:r>
          </a:p>
          <a:p>
            <a:r>
              <a:rPr lang="es-MX" dirty="0"/>
              <a:t>Se trata de un lenguaje de programación </a:t>
            </a:r>
            <a:r>
              <a:rPr lang="es-MX" dirty="0" err="1"/>
              <a:t>multiparadigma</a:t>
            </a:r>
            <a:r>
              <a:rPr lang="es-MX" dirty="0"/>
              <a:t>, ya que soporta orientación a objetos, programación imperativa y, en menor medida, programación funcional. Es un lenguaje interpretado, de </a:t>
            </a:r>
            <a:r>
              <a:rPr lang="es-MX" dirty="0" err="1"/>
              <a:t>tipado</a:t>
            </a:r>
            <a:r>
              <a:rPr lang="es-MX" dirty="0"/>
              <a:t> fuerte y dinámico y multiplataforma.</a:t>
            </a:r>
          </a:p>
          <a:p>
            <a:endParaRPr lang="es-MX" dirty="0"/>
          </a:p>
          <a:p>
            <a:r>
              <a:rPr lang="es-MX" dirty="0"/>
              <a:t>Es administrado por la Python Software </a:t>
            </a:r>
            <a:r>
              <a:rPr lang="es-MX" dirty="0" err="1"/>
              <a:t>Foundation</a:t>
            </a:r>
            <a:r>
              <a:rPr lang="es-MX" dirty="0"/>
              <a:t>. Posee una licencia de código abierto, denominada Python Software </a:t>
            </a:r>
            <a:r>
              <a:rPr lang="es-MX" dirty="0" err="1"/>
              <a:t>Foundation</a:t>
            </a:r>
            <a:r>
              <a:rPr lang="es-MX" dirty="0"/>
              <a:t> License,2​ que es compatible con la Licencia pública general de GNU a partir de la versión 2.1.1, e incompatible en ciertas versiones anteriores.</a:t>
            </a:r>
          </a:p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680E37-DD83-44B4-8042-A6F05403A4B5}" type="slidenum">
              <a:rPr lang="es-MX" smtClean="0"/>
              <a:t>36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10932513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s-MX" dirty="0"/>
              <a:t>Anaconda es una distribución de </a:t>
            </a:r>
            <a:r>
              <a:rPr lang="es-MX" dirty="0" err="1"/>
              <a:t>python</a:t>
            </a:r>
            <a:r>
              <a:rPr lang="es-MX" dirty="0"/>
              <a:t> para Cálculo Numérico, Análisis de Datos y Machine </a:t>
            </a:r>
            <a:r>
              <a:rPr lang="es-MX" dirty="0" err="1"/>
              <a:t>Learning</a:t>
            </a:r>
            <a:r>
              <a:rPr lang="es-MX" dirty="0"/>
              <a:t>. </a:t>
            </a:r>
          </a:p>
          <a:p>
            <a:pPr algn="l"/>
            <a:endParaRPr lang="es-MX" dirty="0"/>
          </a:p>
          <a:p>
            <a:pPr algn="l"/>
            <a:r>
              <a:rPr lang="es-MX" dirty="0"/>
              <a:t>Contiene las librerías más usadas por los científicos de datos. Además hace muy fácil la instalación de otras librerías que puedas necesitar.</a:t>
            </a:r>
          </a:p>
          <a:p>
            <a:pPr algn="l"/>
            <a:endParaRPr lang="es-MX" dirty="0"/>
          </a:p>
          <a:p>
            <a:pPr algn="l"/>
            <a:r>
              <a:rPr lang="es-MX" dirty="0"/>
              <a:t>Con Anaconda también es posible crear varios entornos de trabajo si estás trabajando en varios proyectos . Esto puede ser útil, por ejemplo, si uno de los proyectos necesita </a:t>
            </a:r>
            <a:r>
              <a:rPr lang="es-MX" dirty="0" err="1"/>
              <a:t>python</a:t>
            </a:r>
            <a:r>
              <a:rPr lang="es-MX" dirty="0"/>
              <a:t> 3 y el otro </a:t>
            </a:r>
            <a:r>
              <a:rPr lang="es-MX" dirty="0" err="1"/>
              <a:t>python</a:t>
            </a:r>
            <a:r>
              <a:rPr lang="es-MX" dirty="0"/>
              <a:t> 2. O si estás trabajando en un proyecto que necesita unas librerías específicas o que tengan una versión específica.</a:t>
            </a:r>
          </a:p>
          <a:p>
            <a:pPr algn="l"/>
            <a:r>
              <a:rPr lang="es-MX" dirty="0"/>
              <a:t>A no ser que tengas que trabajar con aplicaciones antiguas, te recomiendo que utilices la distribución de Anaconda con Python 3. 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680E37-DD83-44B4-8042-A6F05403A4B5}" type="slidenum">
              <a:rPr lang="es-MX" smtClean="0"/>
              <a:t>37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3930841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Información</a:t>
            </a:r>
            <a:r>
              <a:rPr lang="es-MX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se denomina el conjunto de datos organizados y procesados que funcionan como mensajes, instrucciones y operaciones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680E37-DD83-44B4-8042-A6F05403A4B5}" type="slidenum">
              <a:rPr lang="es-MX" smtClean="0"/>
              <a:t>11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8545326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err="1"/>
              <a:t>Jupyter</a:t>
            </a:r>
            <a:r>
              <a:rPr lang="es-MX" dirty="0"/>
              <a:t> Notebook es una aplicación web para crear documentos que contienen código, ecuaciones, visualizaciones y texto. </a:t>
            </a:r>
          </a:p>
          <a:p>
            <a:endParaRPr lang="es-MX" dirty="0"/>
          </a:p>
          <a:p>
            <a:r>
              <a:rPr lang="es-MX" dirty="0"/>
              <a:t>Puedes usar </a:t>
            </a:r>
            <a:r>
              <a:rPr lang="es-MX" dirty="0" err="1"/>
              <a:t>Jupyter</a:t>
            </a:r>
            <a:r>
              <a:rPr lang="es-MX" dirty="0"/>
              <a:t> notebooks para limpiar datos, transformarlos, realizar simulaciones numéricas, modelos estadísticos, visualizaciones de datos, machine </a:t>
            </a:r>
            <a:r>
              <a:rPr lang="es-MX" dirty="0" err="1"/>
              <a:t>learning</a:t>
            </a:r>
            <a:r>
              <a:rPr lang="es-MX" dirty="0"/>
              <a:t> y mucho más. </a:t>
            </a:r>
          </a:p>
          <a:p>
            <a:endParaRPr lang="es-MX" dirty="0"/>
          </a:p>
          <a:p>
            <a:r>
              <a:rPr lang="es-MX" dirty="0"/>
              <a:t>A efectos prácticos es como una consola interactiva de </a:t>
            </a:r>
            <a:r>
              <a:rPr lang="es-MX" dirty="0" err="1"/>
              <a:t>python</a:t>
            </a:r>
            <a:r>
              <a:rPr lang="es-MX" dirty="0"/>
              <a:t> en un navegador que permite la ejecución de código </a:t>
            </a:r>
            <a:r>
              <a:rPr lang="es-MX" dirty="0" err="1"/>
              <a:t>python</a:t>
            </a:r>
            <a:r>
              <a:rPr lang="es-MX" dirty="0"/>
              <a:t>, visualización de datos y gráficos, y documentar lo que estés haciendo.</a:t>
            </a:r>
          </a:p>
          <a:p>
            <a:r>
              <a:rPr lang="es-MX" dirty="0" err="1"/>
              <a:t>Jupyter</a:t>
            </a:r>
            <a:r>
              <a:rPr lang="es-MX" dirty="0"/>
              <a:t> no es en realidad una librería de </a:t>
            </a:r>
            <a:r>
              <a:rPr lang="es-MX" dirty="0" err="1"/>
              <a:t>python</a:t>
            </a:r>
            <a:r>
              <a:rPr lang="es-MX" dirty="0"/>
              <a:t>. Sin embargo, ya que estamos viendo cuáles son las herramientas que más usa un científico de datos, la lista no estaría ni mucho menos completa sin </a:t>
            </a:r>
            <a:r>
              <a:rPr lang="es-MX" dirty="0" err="1"/>
              <a:t>Jupyter</a:t>
            </a:r>
            <a:r>
              <a:rPr lang="es-MX" dirty="0"/>
              <a:t>. </a:t>
            </a:r>
          </a:p>
          <a:p>
            <a:endParaRPr lang="es-MX" dirty="0"/>
          </a:p>
          <a:p>
            <a:r>
              <a:rPr lang="es-MX" dirty="0"/>
              <a:t>Utilizo </a:t>
            </a:r>
            <a:r>
              <a:rPr lang="es-MX" dirty="0" err="1"/>
              <a:t>Jupyter</a:t>
            </a:r>
            <a:r>
              <a:rPr lang="es-MX" dirty="0"/>
              <a:t> constantemente para probar ideas y construir prototipos simples. </a:t>
            </a:r>
          </a:p>
          <a:p>
            <a:endParaRPr lang="es-MX" dirty="0"/>
          </a:p>
          <a:p>
            <a:r>
              <a:rPr lang="es-MX" dirty="0"/>
              <a:t>No lo recomiendo cuando el código sea más complejo o cuando queramos crear librerías con nuestro trabajo para reutilizarlo en otros proyectos.</a:t>
            </a:r>
          </a:p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680E37-DD83-44B4-8042-A6F05403A4B5}" type="slidenum">
              <a:rPr lang="es-MX" smtClean="0"/>
              <a:t>38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2531299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Pandas es una de las </a:t>
            </a:r>
            <a:r>
              <a:rPr lang="es-MX" b="1" dirty="0"/>
              <a:t>librerías</a:t>
            </a:r>
            <a:r>
              <a:rPr lang="es-MX" dirty="0"/>
              <a:t> de </a:t>
            </a:r>
            <a:r>
              <a:rPr lang="es-MX" dirty="0" err="1"/>
              <a:t>python</a:t>
            </a:r>
            <a:r>
              <a:rPr lang="es-MX" dirty="0"/>
              <a:t> más útiles para los científicos de datos. </a:t>
            </a:r>
          </a:p>
          <a:p>
            <a:r>
              <a:rPr lang="es-MX" dirty="0"/>
              <a:t>Las estructuras de datos principales en pandas son Series para datos en 1 dimensión y </a:t>
            </a:r>
            <a:r>
              <a:rPr lang="es-MX" dirty="0" err="1"/>
              <a:t>DataFrame</a:t>
            </a:r>
            <a:r>
              <a:rPr lang="es-MX" dirty="0"/>
              <a:t> para datos en 2 dimensiones.</a:t>
            </a:r>
          </a:p>
          <a:p>
            <a:endParaRPr lang="es-MX" dirty="0"/>
          </a:p>
          <a:p>
            <a:r>
              <a:rPr lang="es-MX" dirty="0"/>
              <a:t>Estas son las estructuras de datos más usadas en muchos campos tales como finanzas, estadística, ciencias sociales y muchas áreas de ingeniería. Pandas destaca por lo fácil y flexible que hace la manipulación de datos y el análisis de datos.</a:t>
            </a:r>
          </a:p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680E37-DD83-44B4-8042-A6F05403A4B5}" type="slidenum">
              <a:rPr lang="es-MX" smtClean="0"/>
              <a:t>39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34212987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err="1"/>
              <a:t>NumPy</a:t>
            </a:r>
            <a:r>
              <a:rPr lang="es-MX" dirty="0"/>
              <a:t> proporciona una estructura de datos universal que posibilita el análisis de datos y el intercambio de datos entre distintos algoritmos. </a:t>
            </a:r>
          </a:p>
          <a:p>
            <a:endParaRPr lang="es-MX" dirty="0"/>
          </a:p>
          <a:p>
            <a:r>
              <a:rPr lang="es-MX" dirty="0"/>
              <a:t>Las estructuras de datos que implementa son vectores multidimensionales y matrices con capacidad para gran cantidad de datos. Además, esta librería proporciona funciones matemáticas de alto nivel que operan en estas estructuras de datos. </a:t>
            </a:r>
          </a:p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680E37-DD83-44B4-8042-A6F05403A4B5}" type="slidenum">
              <a:rPr lang="es-MX" smtClean="0"/>
              <a:t>40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58482028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err="1"/>
              <a:t>Matplotlib</a:t>
            </a:r>
            <a:r>
              <a:rPr lang="es-MX" dirty="0"/>
              <a:t> es la librería gráfica de </a:t>
            </a:r>
            <a:r>
              <a:rPr lang="es-MX" dirty="0" err="1"/>
              <a:t>python</a:t>
            </a:r>
            <a:r>
              <a:rPr lang="es-MX" dirty="0"/>
              <a:t> estándar y la más conocida. </a:t>
            </a:r>
          </a:p>
          <a:p>
            <a:r>
              <a:rPr lang="es-MX" dirty="0"/>
              <a:t>Puedes usar </a:t>
            </a:r>
            <a:r>
              <a:rPr lang="es-MX" dirty="0" err="1"/>
              <a:t>matplotlib</a:t>
            </a:r>
            <a:r>
              <a:rPr lang="es-MX" dirty="0"/>
              <a:t> para generar gráficos de calidad necesaria para publicarlas tanto en papel como digitalmente. </a:t>
            </a:r>
          </a:p>
          <a:p>
            <a:r>
              <a:rPr lang="es-MX" dirty="0"/>
              <a:t>Con </a:t>
            </a:r>
            <a:r>
              <a:rPr lang="es-MX" dirty="0" err="1"/>
              <a:t>matplotlib</a:t>
            </a:r>
            <a:r>
              <a:rPr lang="es-MX" dirty="0"/>
              <a:t> puedes crear muchos tipos de gráficos: series temporales, histogramas, espectros de potencia, diagramas de barras, diagramas de errores, etc.</a:t>
            </a:r>
          </a:p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680E37-DD83-44B4-8042-A6F05403A4B5}" type="slidenum">
              <a:rPr lang="es-MX" smtClean="0"/>
              <a:t>41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45157354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err="1"/>
              <a:t>Scikit-learn</a:t>
            </a:r>
            <a:r>
              <a:rPr lang="es-MX" dirty="0"/>
              <a:t> es una librería de </a:t>
            </a:r>
            <a:r>
              <a:rPr lang="es-MX" dirty="0" err="1"/>
              <a:t>python</a:t>
            </a:r>
            <a:r>
              <a:rPr lang="es-MX" dirty="0"/>
              <a:t> para Machine </a:t>
            </a:r>
            <a:r>
              <a:rPr lang="es-MX" dirty="0" err="1"/>
              <a:t>Learning</a:t>
            </a:r>
            <a:r>
              <a:rPr lang="es-MX" dirty="0"/>
              <a:t> y Análisis de Datos. Está basada en </a:t>
            </a:r>
            <a:r>
              <a:rPr lang="es-MX" dirty="0" err="1"/>
              <a:t>NumPy</a:t>
            </a:r>
            <a:r>
              <a:rPr lang="es-MX" dirty="0"/>
              <a:t>, </a:t>
            </a:r>
            <a:r>
              <a:rPr lang="es-MX" dirty="0" err="1"/>
              <a:t>SciPy</a:t>
            </a:r>
            <a:r>
              <a:rPr lang="es-MX" dirty="0"/>
              <a:t> y </a:t>
            </a:r>
            <a:r>
              <a:rPr lang="es-MX" dirty="0" err="1"/>
              <a:t>Matplotlib</a:t>
            </a:r>
            <a:r>
              <a:rPr lang="es-MX" dirty="0"/>
              <a:t>. </a:t>
            </a:r>
          </a:p>
          <a:p>
            <a:endParaRPr lang="es-MX" dirty="0"/>
          </a:p>
          <a:p>
            <a:r>
              <a:rPr lang="es-MX" dirty="0"/>
              <a:t>La ventajas principales de </a:t>
            </a:r>
            <a:r>
              <a:rPr lang="es-MX" dirty="0" err="1"/>
              <a:t>scikit-learn</a:t>
            </a:r>
            <a:r>
              <a:rPr lang="es-MX" dirty="0"/>
              <a:t> son su facilidad de uso y la gran cantidad de técnicas de aprendizaje automático que implementa. Con </a:t>
            </a:r>
            <a:r>
              <a:rPr lang="es-MX" dirty="0" err="1"/>
              <a:t>scikit-learn</a:t>
            </a:r>
            <a:r>
              <a:rPr lang="es-MX" dirty="0"/>
              <a:t> podemos realizar aprendizaje supervisado y no supervisado. Podemos usarlo para resolver problemas tanto de clasificación y como de regresión.</a:t>
            </a:r>
          </a:p>
          <a:p>
            <a:endParaRPr lang="es-MX" dirty="0"/>
          </a:p>
          <a:p>
            <a:r>
              <a:rPr lang="es-MX" dirty="0"/>
              <a:t>Es muy fácil de usar porque tiene una interfaz simple y muy consistente. El interfaz es muy fácil de aprender. Te das cuenta que el interfaz es consistente cuando puedes cambiar de técnica de machine </a:t>
            </a:r>
            <a:r>
              <a:rPr lang="es-MX" dirty="0" err="1"/>
              <a:t>learning</a:t>
            </a:r>
            <a:r>
              <a:rPr lang="es-MX" dirty="0"/>
              <a:t> cambiando sólo una línea de código. Otro punto a favor de </a:t>
            </a:r>
            <a:r>
              <a:rPr lang="es-MX" dirty="0" err="1"/>
              <a:t>scikit-learn</a:t>
            </a:r>
            <a:r>
              <a:rPr lang="es-MX" dirty="0"/>
              <a:t> es que los valores de los </a:t>
            </a:r>
            <a:r>
              <a:rPr lang="es-MX" dirty="0" err="1"/>
              <a:t>hiper</a:t>
            </a:r>
            <a:r>
              <a:rPr lang="es-MX" dirty="0"/>
              <a:t>-parámetros tienen unos valores por defecto adecuados para la mayoría de los casos.</a:t>
            </a:r>
          </a:p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680E37-DD83-44B4-8042-A6F05403A4B5}" type="slidenum">
              <a:rPr lang="es-MX" smtClean="0"/>
              <a:t>43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75566723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MX" dirty="0"/>
              <a:t>La preparación de los datos es mucho más que limpiarlos. </a:t>
            </a:r>
          </a:p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680E37-DD83-44B4-8042-A6F05403A4B5}" type="slidenum">
              <a:rPr lang="es-MX" smtClean="0"/>
              <a:t>44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08994133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CSV </a:t>
            </a:r>
            <a:r>
              <a:rPr lang="es-MX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comma-separated</a:t>
            </a:r>
            <a:r>
              <a:rPr lang="es-MX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MX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values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680E37-DD83-44B4-8042-A6F05403A4B5}" type="slidenum">
              <a:rPr lang="es-MX" smtClean="0"/>
              <a:t>45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22834248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MX" dirty="0"/>
              <a:t>Similar a un diccionario -&gt; en términos de estructura</a:t>
            </a:r>
          </a:p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680E37-DD83-44B4-8042-A6F05403A4B5}" type="slidenum">
              <a:rPr lang="es-MX" smtClean="0"/>
              <a:t>46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77204773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err="1"/>
              <a:t>sep</a:t>
            </a:r>
            <a:r>
              <a:rPr lang="es-MX" dirty="0"/>
              <a:t>=",“// expresiones regulares, @, _, espacios, por defecto “,” </a:t>
            </a:r>
          </a:p>
          <a:p>
            <a:r>
              <a:rPr lang="es-MX" dirty="0" err="1"/>
              <a:t>dtype</a:t>
            </a:r>
            <a:r>
              <a:rPr lang="es-MX" dirty="0"/>
              <a:t>=</a:t>
            </a:r>
            <a:r>
              <a:rPr lang="es-MX" dirty="0" err="1"/>
              <a:t>None</a:t>
            </a:r>
            <a:r>
              <a:rPr lang="es-MX" dirty="0"/>
              <a:t> // especificar</a:t>
            </a:r>
            <a:r>
              <a:rPr lang="es-MX" baseline="0" dirty="0"/>
              <a:t> parámetros, cambio de tipo de variable, como fecha</a:t>
            </a:r>
          </a:p>
          <a:p>
            <a:r>
              <a:rPr lang="es-MX" baseline="0" dirty="0" err="1"/>
              <a:t>Header</a:t>
            </a:r>
            <a:r>
              <a:rPr lang="es-MX" baseline="0" dirty="0"/>
              <a:t> // por defecto </a:t>
            </a:r>
            <a:r>
              <a:rPr lang="es-MX" baseline="0" dirty="0" err="1"/>
              <a:t>none</a:t>
            </a:r>
            <a:r>
              <a:rPr lang="es-MX" baseline="0" dirty="0"/>
              <a:t>, puede ser entero o toda una lista, nombres de las columnas, </a:t>
            </a:r>
            <a:r>
              <a:rPr lang="es-MX" baseline="0" dirty="0" err="1"/>
              <a:t>header</a:t>
            </a:r>
            <a:r>
              <a:rPr lang="es-MX" baseline="0" dirty="0"/>
              <a:t>=0 -&gt; primera de las filas es la cabecera </a:t>
            </a:r>
            <a:endParaRPr lang="es-MX" dirty="0"/>
          </a:p>
          <a:p>
            <a:r>
              <a:rPr lang="es-MX" dirty="0" err="1"/>
              <a:t>names</a:t>
            </a:r>
            <a:r>
              <a:rPr lang="es-MX" dirty="0"/>
              <a:t>= // nombre</a:t>
            </a:r>
            <a:r>
              <a:rPr lang="es-MX" baseline="0" dirty="0"/>
              <a:t> de las columnas, por defecto </a:t>
            </a:r>
            <a:r>
              <a:rPr lang="es-MX" baseline="0" dirty="0" err="1"/>
              <a:t>paramatro</a:t>
            </a:r>
            <a:r>
              <a:rPr lang="es-MX" baseline="0" dirty="0"/>
              <a:t>= </a:t>
            </a:r>
            <a:r>
              <a:rPr lang="es-MX" baseline="0" dirty="0" err="1"/>
              <a:t>none</a:t>
            </a:r>
            <a:endParaRPr lang="es-MX" baseline="0" dirty="0"/>
          </a:p>
          <a:p>
            <a:r>
              <a:rPr lang="es-MX" baseline="0" dirty="0" err="1"/>
              <a:t>Skiprows</a:t>
            </a:r>
            <a:r>
              <a:rPr lang="es-MX" baseline="0" dirty="0"/>
              <a:t>= saltar un determinado numero de filas, se salta las indicadas</a:t>
            </a:r>
          </a:p>
          <a:p>
            <a:r>
              <a:rPr lang="es-MX" baseline="0" dirty="0" err="1"/>
              <a:t>skip_blank_lines</a:t>
            </a:r>
            <a:r>
              <a:rPr lang="es-MX" baseline="0" dirty="0"/>
              <a:t>=False</a:t>
            </a:r>
          </a:p>
          <a:p>
            <a:r>
              <a:rPr lang="es-MX" baseline="0" dirty="0" err="1"/>
              <a:t>na_filter</a:t>
            </a:r>
            <a:r>
              <a:rPr lang="es-MX" baseline="0" dirty="0"/>
              <a:t> // Booleano, marcadores que falten, los elimina, los que están </a:t>
            </a:r>
            <a:r>
              <a:rPr lang="es-MX" baseline="0" dirty="0" err="1"/>
              <a:t>vacios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680E37-DD83-44B4-8042-A6F05403A4B5}" type="slidenum">
              <a:rPr lang="es-MX" smtClean="0"/>
              <a:t>49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42169781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No</a:t>
            </a:r>
            <a:r>
              <a:rPr lang="es-MX" baseline="0" dirty="0"/>
              <a:t> recomendable </a:t>
            </a:r>
          </a:p>
          <a:p>
            <a:r>
              <a:rPr lang="es-MX" baseline="0" dirty="0"/>
              <a:t>No es optima PANDAS lee todo el </a:t>
            </a:r>
            <a:r>
              <a:rPr lang="es-MX" baseline="0" dirty="0" err="1"/>
              <a:t>dataset</a:t>
            </a:r>
            <a:r>
              <a:rPr lang="es-MX" baseline="0" dirty="0"/>
              <a:t> // 15 o 20 GB -&gt; BIGDATA </a:t>
            </a:r>
          </a:p>
          <a:p>
            <a:endParaRPr lang="es-MX" baseline="0" dirty="0"/>
          </a:p>
          <a:p>
            <a:r>
              <a:rPr lang="es-MX" baseline="0" dirty="0"/>
              <a:t>Métodos de manejo de ficheros de Python -&gt; método open. Leer línea a línea o por trozos, e ir eliminando con bucle. </a:t>
            </a:r>
          </a:p>
          <a:p>
            <a:endParaRPr lang="es-MX" baseline="0" dirty="0"/>
          </a:p>
          <a:p>
            <a:r>
              <a:rPr lang="es-MX" baseline="0" dirty="0"/>
              <a:t>Open deja: Leer, escribir, por default se abre el solo lectura 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680E37-DD83-44B4-8042-A6F05403A4B5}" type="slidenum">
              <a:rPr lang="es-MX" smtClean="0"/>
              <a:t>51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5461843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680E37-DD83-44B4-8042-A6F05403A4B5}" type="slidenum">
              <a:rPr lang="es-MX" smtClean="0"/>
              <a:t>13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58765529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Gran cantidad del éxito de los ataques se debe a la información directa e indirecta que se puede obtener.</a:t>
            </a:r>
          </a:p>
          <a:p>
            <a:endParaRPr lang="es-ES" dirty="0"/>
          </a:p>
          <a:p>
            <a:r>
              <a:rPr lang="es-ES" dirty="0"/>
              <a:t>Se obtiene información sobre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infraestructura de red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Documentos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Empleados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680E37-DD83-44B4-8042-A6F05403A4B5}" type="slidenum">
              <a:rPr lang="es-MX" smtClean="0"/>
              <a:t>54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64299747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1.- Procedimiento de recolección de forma externa a la organización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dirty="0"/>
              <a:t>2.- Procedimiento de recolección de forma interna a la organización // una vez que la intrusión ya se dio. -&gt; Post Explotación </a:t>
            </a:r>
          </a:p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680E37-DD83-44B4-8042-A6F05403A4B5}" type="slidenum">
              <a:rPr lang="es-MX" smtClean="0"/>
              <a:t>55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78102457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/>
              <a:t>Subcategorias</a:t>
            </a:r>
            <a:r>
              <a:rPr lang="es-ES" dirty="0"/>
              <a:t> divididas por nivel de “agresividad”.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1 Descubrimiento activo -&gt; Active </a:t>
            </a:r>
            <a:r>
              <a:rPr lang="es-ES" dirty="0" err="1"/>
              <a:t>Footprinting</a:t>
            </a:r>
            <a:r>
              <a:rPr lang="es-ES" dirty="0"/>
              <a:t> // interactúa </a:t>
            </a:r>
            <a:r>
              <a:rPr lang="es-ES" dirty="0" err="1"/>
              <a:t>infrestrutura</a:t>
            </a:r>
            <a:r>
              <a:rPr lang="es-ES" dirty="0"/>
              <a:t> empresa, DNS, HTTP. Puertos, </a:t>
            </a:r>
            <a:r>
              <a:rPr lang="es-ES" dirty="0" err="1"/>
              <a:t>servicios,etc</a:t>
            </a:r>
            <a:r>
              <a:rPr lang="es-E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2 Descubrimiento pasivo -&gt; Pasive </a:t>
            </a:r>
            <a:r>
              <a:rPr lang="es-ES" dirty="0" err="1"/>
              <a:t>Footprinting</a:t>
            </a:r>
            <a:r>
              <a:rPr lang="es-ES" dirty="0"/>
              <a:t> // consulta de información previamente indexada por motores de búsqueda, registros públicos, foros, etc.</a:t>
            </a:r>
          </a:p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680E37-DD83-44B4-8042-A6F05403A4B5}" type="slidenum">
              <a:rPr lang="es-MX" smtClean="0"/>
              <a:t>56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7313234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680E37-DD83-44B4-8042-A6F05403A4B5}" type="slidenum">
              <a:rPr lang="es-MX" smtClean="0"/>
              <a:t>57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84776821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Se obtiene propietario</a:t>
            </a:r>
            <a:r>
              <a:rPr lang="es-MX" baseline="0" dirty="0"/>
              <a:t> del dominio, teléfono, correo, etc. 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680E37-DD83-44B4-8042-A6F05403A4B5}" type="slidenum">
              <a:rPr lang="es-MX" smtClean="0"/>
              <a:t>58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67212737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Motor</a:t>
            </a:r>
            <a:r>
              <a:rPr lang="es-MX" baseline="0" dirty="0"/>
              <a:t> de búsqueda diseñado para buscar dispositivos y sistemas</a:t>
            </a:r>
          </a:p>
          <a:p>
            <a:r>
              <a:rPr lang="es-MX" baseline="0" dirty="0"/>
              <a:t>Limitado a: 10 elementos por usuario anónimo, 50, para registrados, y suscripciones.  </a:t>
            </a:r>
          </a:p>
          <a:p>
            <a:endParaRPr lang="es-MX" baseline="0" dirty="0"/>
          </a:p>
          <a:p>
            <a:r>
              <a:rPr lang="es-MX" baseline="0" dirty="0"/>
              <a:t>City, </a:t>
            </a:r>
            <a:r>
              <a:rPr lang="es-MX" baseline="0" dirty="0" err="1"/>
              <a:t>contry</a:t>
            </a:r>
            <a:r>
              <a:rPr lang="es-MX" baseline="0" dirty="0"/>
              <a:t>, geo, </a:t>
            </a:r>
            <a:r>
              <a:rPr lang="es-MX" baseline="0" dirty="0" err="1"/>
              <a:t>hostname</a:t>
            </a:r>
            <a:r>
              <a:rPr lang="es-MX" baseline="0" dirty="0"/>
              <a:t>, net, os, </a:t>
            </a:r>
            <a:r>
              <a:rPr lang="es-MX" baseline="0" dirty="0" err="1"/>
              <a:t>port</a:t>
            </a:r>
            <a:r>
              <a:rPr lang="es-MX" baseline="0" dirty="0"/>
              <a:t>, </a:t>
            </a:r>
            <a:r>
              <a:rPr lang="es-MX" baseline="0" dirty="0" err="1"/>
              <a:t>before</a:t>
            </a:r>
            <a:r>
              <a:rPr lang="es-MX" baseline="0" dirty="0"/>
              <a:t> / </a:t>
            </a:r>
            <a:r>
              <a:rPr lang="es-MX" baseline="0" dirty="0" err="1"/>
              <a:t>after</a:t>
            </a:r>
            <a:endParaRPr lang="es-MX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680E37-DD83-44B4-8042-A6F05403A4B5}" type="slidenum">
              <a:rPr lang="es-MX" smtClean="0"/>
              <a:t>60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51398821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Pagina,</a:t>
            </a:r>
            <a:r>
              <a:rPr lang="es-MX" baseline="0" dirty="0"/>
              <a:t> permite realizar ciertas consultas de forma pasiva para no dejar retraso 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680E37-DD83-44B4-8042-A6F05403A4B5}" type="slidenum">
              <a:rPr lang="es-MX" smtClean="0"/>
              <a:t>61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47242257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Repositorios</a:t>
            </a:r>
            <a:r>
              <a:rPr lang="es-MX" baseline="0" dirty="0"/>
              <a:t> o </a:t>
            </a:r>
            <a:r>
              <a:rPr lang="es-MX" dirty="0"/>
              <a:t>Sitios “diseñados” para</a:t>
            </a:r>
            <a:r>
              <a:rPr lang="es-MX" baseline="0" dirty="0"/>
              <a:t> fuga de información 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680E37-DD83-44B4-8042-A6F05403A4B5}" type="slidenum">
              <a:rPr lang="es-MX" smtClean="0"/>
              <a:t>62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50681843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 </a:t>
            </a:r>
            <a:r>
              <a:rPr lang="es-MX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Ingeniería social</a:t>
            </a:r>
            <a:r>
              <a:rPr lang="es-MX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es la práctica de obtener información confidencial a través de la manipulación de usuarios legítimos.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680E37-DD83-44B4-8042-A6F05403A4B5}" type="slidenum">
              <a:rPr lang="es-MX" smtClean="0"/>
              <a:t>63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680301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Actúa directamente con la infraestructura del objetivo – Mas agresivo</a:t>
            </a:r>
            <a:r>
              <a:rPr lang="es-MX" baseline="0" dirty="0"/>
              <a:t> // Descubrimiento DNS sobre los servidores, </a:t>
            </a:r>
            <a:r>
              <a:rPr lang="es-MX" baseline="0" dirty="0" err="1"/>
              <a:t>ect</a:t>
            </a:r>
            <a:r>
              <a:rPr lang="es-MX" baseline="0" dirty="0"/>
              <a:t>. 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680E37-DD83-44B4-8042-A6F05403A4B5}" type="slidenum">
              <a:rPr lang="es-MX" smtClean="0"/>
              <a:t>64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9814464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Datos – Información - Conocimiento </a:t>
            </a:r>
          </a:p>
          <a:p>
            <a:endParaRPr lang="es-MX" dirty="0"/>
          </a:p>
          <a:p>
            <a:r>
              <a:rPr lang="es-MX" dirty="0"/>
              <a:t>1) Datos no dicen nada</a:t>
            </a:r>
          </a:p>
          <a:p>
            <a:endParaRPr lang="es-MX" dirty="0"/>
          </a:p>
          <a:p>
            <a:r>
              <a:rPr lang="es-MX" dirty="0"/>
              <a:t>2) Ponemos concepto </a:t>
            </a:r>
          </a:p>
          <a:p>
            <a:endParaRPr lang="es-MX" dirty="0"/>
          </a:p>
          <a:p>
            <a:r>
              <a:rPr lang="es-MX" dirty="0"/>
              <a:t>3) Asociación capacidad humana:</a:t>
            </a:r>
            <a:r>
              <a:rPr lang="es-MX" baseline="0" dirty="0"/>
              <a:t> IMC, Azúcar // Obesidad severa y es diabético  </a:t>
            </a:r>
          </a:p>
          <a:p>
            <a:endParaRPr lang="es-MX" baseline="0" dirty="0"/>
          </a:p>
          <a:p>
            <a:r>
              <a:rPr lang="es-MX" baseline="0" dirty="0"/>
              <a:t>Agregar Experiencia -&gt; Conocimiento previo: </a:t>
            </a:r>
            <a:r>
              <a:rPr lang="es-MX" baseline="0" dirty="0" err="1"/>
              <a:t>Sabiduria</a:t>
            </a:r>
            <a:r>
              <a:rPr lang="es-MX" baseline="0" dirty="0"/>
              <a:t> 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680E37-DD83-44B4-8042-A6F05403A4B5}" type="slidenum">
              <a:rPr lang="es-MX" smtClean="0"/>
              <a:t>14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71998568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Herramienta visual</a:t>
            </a:r>
          </a:p>
          <a:p>
            <a:r>
              <a:rPr lang="es-ES" dirty="0"/>
              <a:t>Puede contar con herramientas adicionales</a:t>
            </a:r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680E37-DD83-44B4-8042-A6F05403A4B5}" type="slidenum">
              <a:rPr lang="es-MX" smtClean="0"/>
              <a:t>65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30244048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Otra distribución, se pude descargar directo desde</a:t>
            </a:r>
            <a:r>
              <a:rPr lang="es-ES" baseline="0" dirty="0"/>
              <a:t> el sitio de </a:t>
            </a:r>
            <a:r>
              <a:rPr lang="es-ES" baseline="0" dirty="0" err="1"/>
              <a:t>Paterva</a:t>
            </a:r>
            <a:r>
              <a:rPr lang="es-ES" baseline="0" dirty="0"/>
              <a:t> </a:t>
            </a:r>
          </a:p>
          <a:p>
            <a:r>
              <a:rPr lang="es-ES" baseline="0" dirty="0"/>
              <a:t>1.- Entramos al sitio</a:t>
            </a:r>
          </a:p>
          <a:p>
            <a:r>
              <a:rPr lang="es-ES" baseline="0" dirty="0"/>
              <a:t>2.- </a:t>
            </a:r>
            <a:r>
              <a:rPr lang="es-ES" baseline="0" dirty="0" err="1"/>
              <a:t>Clik</a:t>
            </a:r>
            <a:r>
              <a:rPr lang="es-ES" baseline="0" dirty="0"/>
              <a:t> en </a:t>
            </a:r>
            <a:r>
              <a:rPr lang="es-ES" baseline="0" dirty="0" err="1"/>
              <a:t>Maltego</a:t>
            </a:r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680E37-DD83-44B4-8042-A6F05403A4B5}" type="slidenum">
              <a:rPr lang="es-MX" smtClean="0"/>
              <a:t>66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252212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err="1"/>
              <a:t>Carater</a:t>
            </a:r>
            <a:r>
              <a:rPr lang="es-MX" baseline="0" dirty="0"/>
              <a:t> (0,9), letras (</a:t>
            </a:r>
            <a:r>
              <a:rPr lang="es-MX" baseline="0" dirty="0" err="1"/>
              <a:t>a,z</a:t>
            </a:r>
            <a:r>
              <a:rPr lang="es-MX" baseline="0" dirty="0"/>
              <a:t>)</a:t>
            </a:r>
          </a:p>
          <a:p>
            <a:r>
              <a:rPr lang="es-MX" baseline="0" dirty="0"/>
              <a:t>Unicode 655535 diferentes</a:t>
            </a:r>
          </a:p>
          <a:p>
            <a:r>
              <a:rPr lang="es-MX" baseline="0" dirty="0" err="1"/>
              <a:t>Numericos</a:t>
            </a:r>
            <a:endParaRPr lang="es-MX" baseline="0" dirty="0"/>
          </a:p>
          <a:p>
            <a:r>
              <a:rPr lang="es-MX" baseline="0" dirty="0"/>
              <a:t>Booleanos</a:t>
            </a:r>
          </a:p>
          <a:p>
            <a:r>
              <a:rPr lang="es-MX" baseline="0" dirty="0"/>
              <a:t>Bits</a:t>
            </a:r>
          </a:p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680E37-DD83-44B4-8042-A6F05403A4B5}" type="slidenum">
              <a:rPr lang="es-MX" smtClean="0"/>
              <a:t>16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2753568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Aproximar: Binarios</a:t>
            </a:r>
            <a:r>
              <a:rPr lang="es-MX" baseline="0" dirty="0"/>
              <a:t> 2,4% superiores a los habituales en sistema decimal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680E37-DD83-44B4-8042-A6F05403A4B5}" type="slidenum">
              <a:rPr lang="es-MX" smtClean="0"/>
              <a:t>18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575680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Aproximar: Binarios</a:t>
            </a:r>
            <a:r>
              <a:rPr lang="es-MX" baseline="0" dirty="0"/>
              <a:t> 2,4% superiores a los habituales en sistema decimal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680E37-DD83-44B4-8042-A6F05403A4B5}" type="slidenum">
              <a:rPr lang="es-MX" smtClean="0"/>
              <a:t>19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970603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Aproximar: Binarios</a:t>
            </a:r>
            <a:r>
              <a:rPr lang="es-MX" baseline="0" dirty="0"/>
              <a:t> 2,4% superiores a los habituales en sistema decimal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680E37-DD83-44B4-8042-A6F05403A4B5}" type="slidenum">
              <a:rPr lang="es-MX" smtClean="0"/>
              <a:t>20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3367462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No obstaculizado</a:t>
            </a:r>
            <a:r>
              <a:rPr lang="es-MX" baseline="0" dirty="0"/>
              <a:t> por capacidad de almacenar información. </a:t>
            </a:r>
          </a:p>
          <a:p>
            <a:r>
              <a:rPr lang="es-MX" baseline="0" dirty="0"/>
              <a:t>Gestionar</a:t>
            </a:r>
          </a:p>
          <a:p>
            <a:r>
              <a:rPr lang="es-MX" baseline="0" dirty="0"/>
              <a:t>Analizar</a:t>
            </a:r>
          </a:p>
          <a:p>
            <a:r>
              <a:rPr lang="es-MX" baseline="0" dirty="0"/>
              <a:t>Sintetizar</a:t>
            </a:r>
          </a:p>
          <a:p>
            <a:r>
              <a:rPr lang="es-MX" baseline="0" dirty="0"/>
              <a:t>Visualizar</a:t>
            </a:r>
          </a:p>
          <a:p>
            <a:r>
              <a:rPr lang="es-MX" baseline="0" dirty="0"/>
              <a:t>Descubrir 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680E37-DD83-44B4-8042-A6F05403A4B5}" type="slidenum">
              <a:rPr lang="es-MX" smtClean="0"/>
              <a:t>21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5117240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27-Jun-19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27-Jun-19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27-Jun-19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27-Jun-19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27-Jun-19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27-Jun-19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27-Jun-19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27-Jun-19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27-Jun-19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27-Jun-19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27-Jun-19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27-Jun-19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s://datafloq.com/big-data-open-source-tools/os-home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python.org/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hyperlink" Target="https://www.anaconda.com/distribution/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jupyter.org/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pandas.pydata.org/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mailto:saul.ortega@mayor.cl" TargetMode="External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umpy.org/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matplotlib.org/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ipython.org/" TargetMode="Externa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scikit-learn.org/stable/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hyperlink" Target="https://github.com/ired-iatom/Seguridad_Data" TargetMode="Externa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hyperlink" Target="https://github.com/ired-iatom/Seguridad_Data/tree/master/titanic" TargetMode="Externa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51.png"/><Relationship Id="rId4" Type="http://schemas.openxmlformats.org/officeDocument/2006/relationships/image" Target="../media/image50.jpe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3.jp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6.png"/><Relationship Id="rId4" Type="http://schemas.openxmlformats.org/officeDocument/2006/relationships/image" Target="../media/image55.jp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jpg"/><Relationship Id="rId4" Type="http://schemas.openxmlformats.org/officeDocument/2006/relationships/image" Target="../media/image58.jp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hyperlink" Target="https://www.exploit-db.com/google-hacking-database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aterva.com/web6/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4233" y="922867"/>
            <a:ext cx="4856175" cy="4385734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4140200" y="5651500"/>
            <a:ext cx="47207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800" dirty="0"/>
              <a:t>Predecir el futuro</a:t>
            </a:r>
          </a:p>
        </p:txBody>
      </p:sp>
    </p:spTree>
    <p:extLst>
      <p:ext uri="{BB962C8B-B14F-4D97-AF65-F5344CB8AC3E}">
        <p14:creationId xmlns:p14="http://schemas.microsoft.com/office/powerpoint/2010/main" val="17813628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Datos, información y conocimiento 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81192" y="2180497"/>
            <a:ext cx="11029615" cy="1598678"/>
          </a:xfrm>
        </p:spPr>
        <p:txBody>
          <a:bodyPr/>
          <a:lstStyle/>
          <a:p>
            <a:r>
              <a:rPr lang="es-MX" sz="2400" dirty="0"/>
              <a:t>Un dato. </a:t>
            </a:r>
          </a:p>
          <a:p>
            <a:pPr lvl="1"/>
            <a:r>
              <a:rPr lang="es-MX" sz="2400" dirty="0"/>
              <a:t>Es un símbolo o conjunto de símbolos. Utilizado para representar o describir un valor numérico, un hecho, un objeto o una idea. </a:t>
            </a:r>
          </a:p>
          <a:p>
            <a:pPr lvl="1"/>
            <a:endParaRPr lang="es-MX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4319" y="3779175"/>
            <a:ext cx="4816360" cy="2711269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6403806" y="3987800"/>
            <a:ext cx="49403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dirty="0">
                <a:solidFill>
                  <a:schemeClr val="tx2"/>
                </a:solidFill>
              </a:rPr>
              <a:t>No tienen significado propio y/o representación válida. </a:t>
            </a:r>
          </a:p>
        </p:txBody>
      </p:sp>
    </p:spTree>
    <p:extLst>
      <p:ext uri="{BB962C8B-B14F-4D97-AF65-F5344CB8AC3E}">
        <p14:creationId xmlns:p14="http://schemas.microsoft.com/office/powerpoint/2010/main" val="39112986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Datos, información y conocimiento 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1493729"/>
          </a:xfrm>
        </p:spPr>
        <p:txBody>
          <a:bodyPr>
            <a:normAutofit lnSpcReduction="10000"/>
          </a:bodyPr>
          <a:lstStyle/>
          <a:p>
            <a:r>
              <a:rPr lang="es-MX" sz="2400" dirty="0"/>
              <a:t>Información </a:t>
            </a:r>
          </a:p>
          <a:p>
            <a:pPr lvl="1"/>
            <a:r>
              <a:rPr lang="es-MX" sz="2400" dirty="0"/>
              <a:t>Conjunto de datos organizados de forma adecuada para ser objeto de tratamiento </a:t>
            </a:r>
          </a:p>
          <a:p>
            <a:pPr lvl="1"/>
            <a:r>
              <a:rPr lang="es-MX" sz="2400" dirty="0"/>
              <a:t>Una información se puede transmitir o comunicar en forma de mensaje.</a:t>
            </a:r>
          </a:p>
          <a:p>
            <a:pPr lvl="1"/>
            <a:endParaRPr lang="es-MX" dirty="0"/>
          </a:p>
        </p:txBody>
      </p:sp>
      <p:pic>
        <p:nvPicPr>
          <p:cNvPr id="1026" name="Picture 2" descr="https://www.diarioinformacion.com/elementosWeb/gestionCajas/INF/Image/2017/grafico-egm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3176" y="3674225"/>
            <a:ext cx="3385646" cy="2955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87123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Datos, información y conocimiento 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2125497"/>
          </a:xfrm>
        </p:spPr>
        <p:txBody>
          <a:bodyPr>
            <a:normAutofit fontScale="92500" lnSpcReduction="20000"/>
          </a:bodyPr>
          <a:lstStyle/>
          <a:p>
            <a:r>
              <a:rPr lang="es-MX" sz="2600" dirty="0"/>
              <a:t>Conocimiento </a:t>
            </a:r>
            <a:r>
              <a:rPr lang="es-MX" sz="2000" dirty="0"/>
              <a:t> </a:t>
            </a:r>
          </a:p>
          <a:p>
            <a:pPr marL="576000" lvl="2"/>
            <a:r>
              <a:rPr lang="es-MX" sz="2000" dirty="0"/>
              <a:t>Es el significado extraído de una información.</a:t>
            </a:r>
          </a:p>
          <a:p>
            <a:endParaRPr lang="es-MX" sz="2000" dirty="0"/>
          </a:p>
          <a:p>
            <a:r>
              <a:rPr lang="es-MX" sz="2600" dirty="0"/>
              <a:t>Toma de decisiones</a:t>
            </a:r>
          </a:p>
          <a:p>
            <a:pPr lvl="1"/>
            <a:r>
              <a:rPr lang="es-MX" sz="2000" dirty="0"/>
              <a:t>Proceso 	mediante el cual se realiza una elección entre diferentes opciones, en diferentes contextos </a:t>
            </a:r>
          </a:p>
          <a:p>
            <a:pPr lvl="1"/>
            <a:endParaRPr lang="es-MX" dirty="0"/>
          </a:p>
        </p:txBody>
      </p:sp>
      <p:pic>
        <p:nvPicPr>
          <p:cNvPr id="2050" name="Picture 2" descr="https://conceptodefinicion.de/wp-content/uploads/2014/07/conocimient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8652" y="4180146"/>
            <a:ext cx="5114694" cy="2494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92921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s-MX" dirty="0"/>
              <a:t>Datos</a:t>
            </a:r>
            <a:r>
              <a:rPr lang="es-MX"/>
              <a:t>, información y conocimiento </a:t>
            </a:r>
            <a:endParaRPr lang="es-MX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9093" y="4359789"/>
            <a:ext cx="5636029" cy="2291986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435" y="1959489"/>
            <a:ext cx="5669979" cy="2779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9274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Datos – Información – Conocimiento </a:t>
            </a:r>
          </a:p>
        </p:txBody>
      </p:sp>
      <p:grpSp>
        <p:nvGrpSpPr>
          <p:cNvPr id="15" name="Grupo 14"/>
          <p:cNvGrpSpPr/>
          <p:nvPr/>
        </p:nvGrpSpPr>
        <p:grpSpPr>
          <a:xfrm>
            <a:off x="581192" y="2042253"/>
            <a:ext cx="2289008" cy="4445000"/>
            <a:chOff x="581192" y="2042253"/>
            <a:chExt cx="2289008" cy="4445000"/>
          </a:xfrm>
        </p:grpSpPr>
        <p:sp>
          <p:nvSpPr>
            <p:cNvPr id="4" name="Rectángulo redondeado 3"/>
            <p:cNvSpPr/>
            <p:nvPr/>
          </p:nvSpPr>
          <p:spPr>
            <a:xfrm>
              <a:off x="581192" y="2042253"/>
              <a:ext cx="2289008" cy="8382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200" dirty="0"/>
                <a:t>120</a:t>
              </a:r>
            </a:p>
          </p:txBody>
        </p:sp>
        <p:sp>
          <p:nvSpPr>
            <p:cNvPr id="5" name="Rectángulo redondeado 4"/>
            <p:cNvSpPr/>
            <p:nvPr/>
          </p:nvSpPr>
          <p:spPr>
            <a:xfrm>
              <a:off x="581192" y="2943953"/>
              <a:ext cx="2289008" cy="8382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200" dirty="0"/>
                <a:t>165</a:t>
              </a:r>
            </a:p>
          </p:txBody>
        </p:sp>
        <p:sp>
          <p:nvSpPr>
            <p:cNvPr id="6" name="Rectángulo redondeado 5"/>
            <p:cNvSpPr/>
            <p:nvPr/>
          </p:nvSpPr>
          <p:spPr>
            <a:xfrm>
              <a:off x="581192" y="3845653"/>
              <a:ext cx="2289008" cy="8382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200" dirty="0"/>
                <a:t>44,08</a:t>
              </a:r>
            </a:p>
          </p:txBody>
        </p:sp>
        <p:sp>
          <p:nvSpPr>
            <p:cNvPr id="7" name="Rectángulo redondeado 6"/>
            <p:cNvSpPr/>
            <p:nvPr/>
          </p:nvSpPr>
          <p:spPr>
            <a:xfrm>
              <a:off x="581192" y="4747353"/>
              <a:ext cx="2289008" cy="8382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200" dirty="0"/>
                <a:t>44,08</a:t>
              </a:r>
            </a:p>
          </p:txBody>
        </p:sp>
        <p:sp>
          <p:nvSpPr>
            <p:cNvPr id="8" name="Rectángulo redondeado 7"/>
            <p:cNvSpPr/>
            <p:nvPr/>
          </p:nvSpPr>
          <p:spPr>
            <a:xfrm>
              <a:off x="581192" y="5649053"/>
              <a:ext cx="2289008" cy="8382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200" dirty="0"/>
                <a:t>220</a:t>
              </a:r>
            </a:p>
          </p:txBody>
        </p:sp>
      </p:grpSp>
      <p:grpSp>
        <p:nvGrpSpPr>
          <p:cNvPr id="16" name="Grupo 15"/>
          <p:cNvGrpSpPr/>
          <p:nvPr/>
        </p:nvGrpSpPr>
        <p:grpSpPr>
          <a:xfrm>
            <a:off x="3298992" y="2042253"/>
            <a:ext cx="2289008" cy="4445000"/>
            <a:chOff x="3298992" y="2042253"/>
            <a:chExt cx="2289008" cy="4445000"/>
          </a:xfrm>
        </p:grpSpPr>
        <p:sp>
          <p:nvSpPr>
            <p:cNvPr id="9" name="Rectángulo redondeado 8"/>
            <p:cNvSpPr/>
            <p:nvPr/>
          </p:nvSpPr>
          <p:spPr>
            <a:xfrm>
              <a:off x="3298992" y="2042253"/>
              <a:ext cx="2289008" cy="8382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200" dirty="0"/>
                <a:t>Kg</a:t>
              </a:r>
            </a:p>
          </p:txBody>
        </p:sp>
        <p:sp>
          <p:nvSpPr>
            <p:cNvPr id="10" name="Rectángulo redondeado 9"/>
            <p:cNvSpPr/>
            <p:nvPr/>
          </p:nvSpPr>
          <p:spPr>
            <a:xfrm>
              <a:off x="3298992" y="2943953"/>
              <a:ext cx="2289008" cy="8382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200" dirty="0"/>
                <a:t>cm</a:t>
              </a:r>
            </a:p>
          </p:txBody>
        </p:sp>
        <p:sp>
          <p:nvSpPr>
            <p:cNvPr id="11" name="Rectángulo redondeado 10"/>
            <p:cNvSpPr/>
            <p:nvPr/>
          </p:nvSpPr>
          <p:spPr>
            <a:xfrm>
              <a:off x="3298992" y="3845653"/>
              <a:ext cx="2289008" cy="8382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200" dirty="0"/>
                <a:t>IMC</a:t>
              </a:r>
            </a:p>
          </p:txBody>
        </p:sp>
        <p:sp>
          <p:nvSpPr>
            <p:cNvPr id="12" name="Rectángulo redondeado 11"/>
            <p:cNvSpPr/>
            <p:nvPr/>
          </p:nvSpPr>
          <p:spPr>
            <a:xfrm>
              <a:off x="3298992" y="4747353"/>
              <a:ext cx="2289008" cy="8382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200" dirty="0"/>
                <a:t>120</a:t>
              </a:r>
            </a:p>
          </p:txBody>
        </p:sp>
        <p:sp>
          <p:nvSpPr>
            <p:cNvPr id="13" name="Rectángulo redondeado 12"/>
            <p:cNvSpPr/>
            <p:nvPr/>
          </p:nvSpPr>
          <p:spPr>
            <a:xfrm>
              <a:off x="3298992" y="5649053"/>
              <a:ext cx="2289008" cy="8382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200" dirty="0"/>
                <a:t>mg/</a:t>
              </a:r>
              <a:r>
                <a:rPr lang="es-MX" sz="3200" dirty="0" err="1"/>
                <a:t>mL</a:t>
              </a:r>
              <a:endParaRPr lang="es-MX" sz="3200" dirty="0"/>
            </a:p>
          </p:txBody>
        </p:sp>
      </p:grpSp>
      <p:pic>
        <p:nvPicPr>
          <p:cNvPr id="14" name="Imagen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7267" y="2461353"/>
            <a:ext cx="2860934" cy="3571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181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Datos, información y conocimiento 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5" name="Triángulo isósceles 4"/>
          <p:cNvSpPr/>
          <p:nvPr/>
        </p:nvSpPr>
        <p:spPr>
          <a:xfrm>
            <a:off x="864523" y="2028305"/>
            <a:ext cx="3275215" cy="4239491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Rectángulo redondeado 5"/>
          <p:cNvSpPr/>
          <p:nvPr/>
        </p:nvSpPr>
        <p:spPr>
          <a:xfrm>
            <a:off x="2834639" y="2701638"/>
            <a:ext cx="2867891" cy="731519"/>
          </a:xfrm>
          <a:prstGeom prst="roundRect">
            <a:avLst/>
          </a:prstGeom>
          <a:solidFill>
            <a:schemeClr val="bg1">
              <a:alpha val="5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200" dirty="0">
                <a:solidFill>
                  <a:schemeClr val="tx1"/>
                </a:solidFill>
              </a:rPr>
              <a:t>Sabiduría </a:t>
            </a:r>
          </a:p>
        </p:txBody>
      </p:sp>
      <p:sp>
        <p:nvSpPr>
          <p:cNvPr id="8" name="Rectángulo redondeado 7"/>
          <p:cNvSpPr/>
          <p:nvPr/>
        </p:nvSpPr>
        <p:spPr>
          <a:xfrm>
            <a:off x="2834640" y="3531937"/>
            <a:ext cx="2867890" cy="731519"/>
          </a:xfrm>
          <a:prstGeom prst="roundRect">
            <a:avLst/>
          </a:prstGeom>
          <a:solidFill>
            <a:schemeClr val="bg1">
              <a:alpha val="5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200" dirty="0">
                <a:solidFill>
                  <a:schemeClr val="tx1"/>
                </a:solidFill>
              </a:rPr>
              <a:t>Conocimiento</a:t>
            </a:r>
          </a:p>
        </p:txBody>
      </p:sp>
      <p:sp>
        <p:nvSpPr>
          <p:cNvPr id="9" name="Rectángulo redondeado 8"/>
          <p:cNvSpPr/>
          <p:nvPr/>
        </p:nvSpPr>
        <p:spPr>
          <a:xfrm>
            <a:off x="2834640" y="4362236"/>
            <a:ext cx="2867890" cy="731519"/>
          </a:xfrm>
          <a:prstGeom prst="roundRect">
            <a:avLst/>
          </a:prstGeom>
          <a:solidFill>
            <a:schemeClr val="bg1">
              <a:alpha val="5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200" dirty="0">
                <a:solidFill>
                  <a:schemeClr val="tx1"/>
                </a:solidFill>
              </a:rPr>
              <a:t>Información</a:t>
            </a:r>
          </a:p>
        </p:txBody>
      </p:sp>
      <p:sp>
        <p:nvSpPr>
          <p:cNvPr id="10" name="Rectángulo redondeado 9"/>
          <p:cNvSpPr/>
          <p:nvPr/>
        </p:nvSpPr>
        <p:spPr>
          <a:xfrm>
            <a:off x="2834639" y="5144042"/>
            <a:ext cx="2867890" cy="731519"/>
          </a:xfrm>
          <a:prstGeom prst="roundRect">
            <a:avLst/>
          </a:prstGeom>
          <a:solidFill>
            <a:schemeClr val="bg1">
              <a:alpha val="5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200" dirty="0">
                <a:solidFill>
                  <a:schemeClr val="tx1"/>
                </a:solidFill>
              </a:rPr>
              <a:t>Datos</a:t>
            </a:r>
          </a:p>
        </p:txBody>
      </p:sp>
      <p:sp>
        <p:nvSpPr>
          <p:cNvPr id="11" name="Flecha arriba y abajo 10"/>
          <p:cNvSpPr/>
          <p:nvPr/>
        </p:nvSpPr>
        <p:spPr>
          <a:xfrm>
            <a:off x="6495355" y="2180496"/>
            <a:ext cx="670216" cy="3909507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2" name="CuadroTexto 11"/>
          <p:cNvSpPr txBox="1"/>
          <p:nvPr/>
        </p:nvSpPr>
        <p:spPr>
          <a:xfrm>
            <a:off x="7672646" y="2102898"/>
            <a:ext cx="128240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4000" dirty="0"/>
              <a:t>Valor</a:t>
            </a:r>
          </a:p>
        </p:txBody>
      </p:sp>
      <p:sp>
        <p:nvSpPr>
          <p:cNvPr id="13" name="CuadroTexto 12"/>
          <p:cNvSpPr txBox="1"/>
          <p:nvPr/>
        </p:nvSpPr>
        <p:spPr>
          <a:xfrm>
            <a:off x="7658019" y="5521618"/>
            <a:ext cx="199279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4000" dirty="0"/>
              <a:t>Volumen</a:t>
            </a:r>
          </a:p>
        </p:txBody>
      </p:sp>
    </p:spTree>
    <p:extLst>
      <p:ext uri="{BB962C8B-B14F-4D97-AF65-F5344CB8AC3E}">
        <p14:creationId xmlns:p14="http://schemas.microsoft.com/office/powerpoint/2010/main" val="4389714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Sistemas de representación de datos</a:t>
            </a:r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531945" y="2674144"/>
            <a:ext cx="3078863" cy="2311591"/>
          </a:xfr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192" y="1978025"/>
            <a:ext cx="7765986" cy="4364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6310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representación de datos en sistemas digitales</a:t>
            </a:r>
          </a:p>
        </p:txBody>
      </p:sp>
      <p:sp>
        <p:nvSpPr>
          <p:cNvPr id="3" name="CuadroTexto 2"/>
          <p:cNvSpPr txBox="1"/>
          <p:nvPr/>
        </p:nvSpPr>
        <p:spPr>
          <a:xfrm>
            <a:off x="736600" y="2181225"/>
            <a:ext cx="643890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b="1" dirty="0"/>
              <a:t>Bit.</a:t>
            </a:r>
          </a:p>
          <a:p>
            <a:r>
              <a:rPr lang="es-MX" sz="2800" dirty="0"/>
              <a:t>Unidad mas elemental o capacidad mínima de información. </a:t>
            </a:r>
          </a:p>
          <a:p>
            <a:r>
              <a:rPr lang="es-MX" sz="2800" dirty="0"/>
              <a:t>Posición variable que toma 0 </a:t>
            </a:r>
            <a:r>
              <a:rPr lang="es-MX" sz="2800" dirty="0" err="1"/>
              <a:t>ó</a:t>
            </a:r>
            <a:r>
              <a:rPr lang="es-MX" sz="2800" dirty="0"/>
              <a:t> 1.</a:t>
            </a:r>
          </a:p>
          <a:p>
            <a:endParaRPr lang="es-MX" sz="2800" dirty="0"/>
          </a:p>
          <a:p>
            <a:r>
              <a:rPr lang="es-MX" sz="2800" b="1" dirty="0"/>
              <a:t>Byte.</a:t>
            </a:r>
          </a:p>
          <a:p>
            <a:r>
              <a:rPr lang="es-MX" sz="2800" dirty="0"/>
              <a:t>Grupo de 8 bits</a:t>
            </a:r>
          </a:p>
          <a:p>
            <a:r>
              <a:rPr lang="es-MX" sz="2800" dirty="0"/>
              <a:t>Surge de los bits necesarios para almacenar un carácter. </a:t>
            </a:r>
          </a:p>
          <a:p>
            <a:endParaRPr lang="es-MX" sz="2800" dirty="0"/>
          </a:p>
          <a:p>
            <a:endParaRPr lang="es-MX" sz="2800" dirty="0"/>
          </a:p>
        </p:txBody>
      </p:sp>
      <p:pic>
        <p:nvPicPr>
          <p:cNvPr id="6" name="Marcador de contenido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846845" y="2740421"/>
            <a:ext cx="3763963" cy="2822973"/>
          </a:xfrm>
        </p:spPr>
      </p:pic>
    </p:spTree>
    <p:extLst>
      <p:ext uri="{BB962C8B-B14F-4D97-AF65-F5344CB8AC3E}">
        <p14:creationId xmlns:p14="http://schemas.microsoft.com/office/powerpoint/2010/main" val="3003009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Capacidades de almacenado de información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a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0034558"/>
                  </p:ext>
                </p:extLst>
              </p:nvPr>
            </p:nvGraphicFramePr>
            <p:xfrm>
              <a:off x="2481103" y="2142396"/>
              <a:ext cx="7450298" cy="40792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88307">
                      <a:extLst>
                        <a:ext uri="{9D8B030D-6E8A-4147-A177-3AD203B41FA5}">
                          <a16:colId xmlns:a16="http://schemas.microsoft.com/office/drawing/2014/main" val="738968823"/>
                        </a:ext>
                      </a:extLst>
                    </a:gridCol>
                    <a:gridCol w="1165211">
                      <a:extLst>
                        <a:ext uri="{9D8B030D-6E8A-4147-A177-3AD203B41FA5}">
                          <a16:colId xmlns:a16="http://schemas.microsoft.com/office/drawing/2014/main" val="3231698113"/>
                        </a:ext>
                      </a:extLst>
                    </a:gridCol>
                    <a:gridCol w="2108473">
                      <a:extLst>
                        <a:ext uri="{9D8B030D-6E8A-4147-A177-3AD203B41FA5}">
                          <a16:colId xmlns:a16="http://schemas.microsoft.com/office/drawing/2014/main" val="1822499242"/>
                        </a:ext>
                      </a:extLst>
                    </a:gridCol>
                    <a:gridCol w="2088307">
                      <a:extLst>
                        <a:ext uri="{9D8B030D-6E8A-4147-A177-3AD203B41FA5}">
                          <a16:colId xmlns:a16="http://schemas.microsoft.com/office/drawing/2014/main" val="165719347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s-MX" dirty="0"/>
                            <a:t>Nombre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MX" dirty="0"/>
                            <a:t>Símbolo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MX" dirty="0"/>
                            <a:t>Potencia Binaria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MX" dirty="0"/>
                            <a:t>Potencia Decimal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7521968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MX" dirty="0"/>
                            <a:t>bit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MX" dirty="0"/>
                            <a:t>b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MX" dirty="0"/>
                            <a:t>1</a:t>
                          </a:r>
                          <a:r>
                            <a:rPr lang="es-MX" baseline="0" dirty="0"/>
                            <a:t> o 0</a:t>
                          </a:r>
                          <a:endParaRPr lang="es-MX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MX" dirty="0"/>
                            <a:t>1,2,3,4,5,6,7,89,0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08195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MX" dirty="0"/>
                            <a:t>byte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MX" dirty="0"/>
                            <a:t>B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s-MX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s-MX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s-MX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p>
                              </m:sSup>
                            </m:oMath>
                          </a14:m>
                          <a:r>
                            <a:rPr lang="es-MX" dirty="0"/>
                            <a:t> // </a:t>
                          </a:r>
                          <a14:m>
                            <m:oMath xmlns:m="http://schemas.openxmlformats.org/officeDocument/2006/math">
                              <m:r>
                                <a:rPr lang="es-MX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oMath>
                          </a14:m>
                          <a:endParaRPr lang="es-MX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s-MX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s-MX" b="0" i="1" smtClean="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s-MX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</m:oMath>
                          </a14:m>
                          <a:r>
                            <a:rPr lang="es-MX" dirty="0"/>
                            <a:t> // </a:t>
                          </a:r>
                          <a14:m>
                            <m:oMath xmlns:m="http://schemas.openxmlformats.org/officeDocument/2006/math">
                              <m:r>
                                <a:rPr lang="es-MX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oMath>
                          </a14:m>
                          <a:endParaRPr lang="es-MX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1263693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MX" dirty="0"/>
                            <a:t>Kilobyte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MX" dirty="0"/>
                            <a:t>KB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s-MX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s-MX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s-MX" b="0" i="1" smtClean="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sup>
                              </m:sSup>
                            </m:oMath>
                          </a14:m>
                          <a:r>
                            <a:rPr lang="es-MX" dirty="0"/>
                            <a:t> // </a:t>
                          </a:r>
                          <a14:m>
                            <m:oMath xmlns:m="http://schemas.openxmlformats.org/officeDocument/2006/math">
                              <m:r>
                                <a:rPr lang="es-MX" b="0" i="1" smtClean="0">
                                  <a:latin typeface="Cambria Math" panose="02040503050406030204" pitchFamily="18" charset="0"/>
                                </a:rPr>
                                <m:t>1024</m:t>
                              </m:r>
                            </m:oMath>
                          </a14:m>
                          <a:endParaRPr lang="es-MX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s-MX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s-MX" b="0" i="1" smtClean="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s-MX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</m:oMath>
                          </a14:m>
                          <a:r>
                            <a:rPr lang="es-MX" dirty="0"/>
                            <a:t> // </a:t>
                          </a:r>
                          <a14:m>
                            <m:oMath xmlns:m="http://schemas.openxmlformats.org/officeDocument/2006/math">
                              <m:r>
                                <a:rPr lang="es-MX" b="0" i="1" smtClean="0">
                                  <a:latin typeface="Cambria Math" panose="02040503050406030204" pitchFamily="18" charset="0"/>
                                </a:rPr>
                                <m:t>1000</m:t>
                              </m:r>
                            </m:oMath>
                          </a14:m>
                          <a:endParaRPr lang="es-MX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66042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MX" dirty="0"/>
                            <a:t>Megabyte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MX" dirty="0"/>
                            <a:t>MB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s-MX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s-MX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s-MX" b="0" i="1" smtClean="0">
                                      <a:latin typeface="Cambria Math" panose="02040503050406030204" pitchFamily="18" charset="0"/>
                                    </a:rPr>
                                    <m:t>20</m:t>
                                  </m:r>
                                </m:sup>
                              </m:sSup>
                            </m:oMath>
                          </a14:m>
                          <a:r>
                            <a:rPr lang="es-MX" dirty="0"/>
                            <a:t> // </a:t>
                          </a:r>
                          <a14:m>
                            <m:oMath xmlns:m="http://schemas.openxmlformats.org/officeDocument/2006/math">
                              <m:r>
                                <a:rPr lang="es-MX" b="0" i="1" smtClean="0">
                                  <a:latin typeface="Cambria Math" panose="02040503050406030204" pitchFamily="18" charset="0"/>
                                </a:rPr>
                                <m:t>1048576</m:t>
                              </m:r>
                            </m:oMath>
                          </a14:m>
                          <a:endParaRPr lang="es-MX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s-MX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s-MX" b="0" i="1" smtClean="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s-MX" b="0" i="1" smtClean="0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sup>
                              </m:sSup>
                            </m:oMath>
                          </a14:m>
                          <a:r>
                            <a:rPr lang="es-MX" dirty="0"/>
                            <a:t> // </a:t>
                          </a:r>
                          <a14:m>
                            <m:oMath xmlns:m="http://schemas.openxmlformats.org/officeDocument/2006/math">
                              <m:r>
                                <a:rPr lang="es-MX" b="0" i="1" smtClean="0">
                                  <a:latin typeface="Cambria Math" panose="02040503050406030204" pitchFamily="18" charset="0"/>
                                </a:rPr>
                                <m:t>1000000</m:t>
                              </m:r>
                            </m:oMath>
                          </a14:m>
                          <a:endParaRPr lang="es-MX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9072893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MX" dirty="0"/>
                            <a:t>Gigabyte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MX" dirty="0"/>
                            <a:t>GB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s-MX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s-MX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s-MX" b="0" i="1" smtClean="0">
                                      <a:latin typeface="Cambria Math" panose="02040503050406030204" pitchFamily="18" charset="0"/>
                                    </a:rPr>
                                    <m:t>30</m:t>
                                  </m:r>
                                </m:sup>
                              </m:sSup>
                            </m:oMath>
                          </a14:m>
                          <a:r>
                            <a:rPr lang="es-MX" dirty="0"/>
                            <a:t> // </a:t>
                          </a:r>
                          <a14:m>
                            <m:oMath xmlns:m="http://schemas.openxmlformats.org/officeDocument/2006/math">
                              <m:r>
                                <a:rPr lang="es-MX" b="0" i="1" smtClean="0">
                                  <a:latin typeface="Cambria Math" panose="02040503050406030204" pitchFamily="18" charset="0"/>
                                </a:rPr>
                                <m:t>1073741824</m:t>
                              </m:r>
                            </m:oMath>
                          </a14:m>
                          <a:endParaRPr lang="es-MX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s-MX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s-MX" b="0" i="1" smtClean="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s-MX" b="0" i="1" smtClean="0">
                                      <a:latin typeface="Cambria Math" panose="02040503050406030204" pitchFamily="18" charset="0"/>
                                    </a:rPr>
                                    <m:t>9</m:t>
                                  </m:r>
                                </m:sup>
                              </m:sSup>
                            </m:oMath>
                          </a14:m>
                          <a:r>
                            <a:rPr lang="es-MX" dirty="0"/>
                            <a:t> // </a:t>
                          </a:r>
                          <a14:m>
                            <m:oMath xmlns:m="http://schemas.openxmlformats.org/officeDocument/2006/math">
                              <m:r>
                                <a:rPr lang="es-MX" b="0" i="1" smtClean="0">
                                  <a:latin typeface="Cambria Math" panose="02040503050406030204" pitchFamily="18" charset="0"/>
                                </a:rPr>
                                <m:t>1000000000</m:t>
                              </m:r>
                            </m:oMath>
                          </a14:m>
                          <a:endParaRPr lang="es-MX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289101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MX" dirty="0"/>
                            <a:t>Terabyte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MX" dirty="0"/>
                            <a:t>TB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s-MX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MX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s-MX" b="0" i="1" smtClean="0">
                                        <a:latin typeface="Cambria Math" panose="02040503050406030204" pitchFamily="18" charset="0"/>
                                      </a:rPr>
                                      <m:t>40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s-MX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s-MX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MX" b="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s-MX" b="0" i="1" smtClean="0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s-MX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939693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MX" dirty="0" err="1"/>
                            <a:t>Petabyte</a:t>
                          </a:r>
                          <a:endParaRPr lang="es-MX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MX" dirty="0"/>
                            <a:t>PB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s-MX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MX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s-MX" b="0" i="1" smtClean="0">
                                        <a:latin typeface="Cambria Math" panose="02040503050406030204" pitchFamily="18" charset="0"/>
                                      </a:rPr>
                                      <m:t>50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s-MX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s-MX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MX" b="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s-MX" b="0" i="1" smtClean="0">
                                        <a:latin typeface="Cambria Math" panose="02040503050406030204" pitchFamily="18" charset="0"/>
                                      </a:rPr>
                                      <m:t>15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s-MX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2205409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MX" dirty="0"/>
                            <a:t>Exabyte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MX" dirty="0"/>
                            <a:t>EB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s-MX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MX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s-MX" b="0" i="1" smtClean="0">
                                        <a:latin typeface="Cambria Math" panose="02040503050406030204" pitchFamily="18" charset="0"/>
                                      </a:rPr>
                                      <m:t>60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s-MX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s-MX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MX" b="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s-MX" b="0" i="1" smtClean="0">
                                        <a:latin typeface="Cambria Math" panose="02040503050406030204" pitchFamily="18" charset="0"/>
                                      </a:rPr>
                                      <m:t>18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s-MX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411629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MX" dirty="0" err="1"/>
                            <a:t>Zettbyte</a:t>
                          </a:r>
                          <a:endParaRPr lang="es-MX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MX" dirty="0"/>
                            <a:t>ZB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s-MX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MX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s-MX" b="0" i="1" smtClean="0">
                                        <a:latin typeface="Cambria Math" panose="02040503050406030204" pitchFamily="18" charset="0"/>
                                      </a:rPr>
                                      <m:t>70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s-MX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s-MX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MX" b="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s-MX" b="0" i="1" smtClean="0"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s-MX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313596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MX" dirty="0" err="1"/>
                            <a:t>Yottabyte</a:t>
                          </a:r>
                          <a:endParaRPr lang="es-MX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MX" dirty="0"/>
                            <a:t>YB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s-MX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MX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s-MX" b="0" i="1" smtClean="0">
                                        <a:latin typeface="Cambria Math" panose="02040503050406030204" pitchFamily="18" charset="0"/>
                                      </a:rPr>
                                      <m:t>80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s-MX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s-MX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MX" b="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s-MX" b="0" i="1" smtClean="0">
                                        <a:latin typeface="Cambria Math" panose="02040503050406030204" pitchFamily="18" charset="0"/>
                                      </a:rPr>
                                      <m:t>24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s-MX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2074923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a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0034558"/>
                  </p:ext>
                </p:extLst>
              </p:nvPr>
            </p:nvGraphicFramePr>
            <p:xfrm>
              <a:off x="2481103" y="2142396"/>
              <a:ext cx="7450298" cy="40792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88307">
                      <a:extLst>
                        <a:ext uri="{9D8B030D-6E8A-4147-A177-3AD203B41FA5}">
                          <a16:colId xmlns:a16="http://schemas.microsoft.com/office/drawing/2014/main" val="738968823"/>
                        </a:ext>
                      </a:extLst>
                    </a:gridCol>
                    <a:gridCol w="1165211">
                      <a:extLst>
                        <a:ext uri="{9D8B030D-6E8A-4147-A177-3AD203B41FA5}">
                          <a16:colId xmlns:a16="http://schemas.microsoft.com/office/drawing/2014/main" val="3231698113"/>
                        </a:ext>
                      </a:extLst>
                    </a:gridCol>
                    <a:gridCol w="2108473">
                      <a:extLst>
                        <a:ext uri="{9D8B030D-6E8A-4147-A177-3AD203B41FA5}">
                          <a16:colId xmlns:a16="http://schemas.microsoft.com/office/drawing/2014/main" val="1822499242"/>
                        </a:ext>
                      </a:extLst>
                    </a:gridCol>
                    <a:gridCol w="2088307">
                      <a:extLst>
                        <a:ext uri="{9D8B030D-6E8A-4147-A177-3AD203B41FA5}">
                          <a16:colId xmlns:a16="http://schemas.microsoft.com/office/drawing/2014/main" val="165719347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s-MX" dirty="0"/>
                            <a:t>Nombre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MX" dirty="0"/>
                            <a:t>Símbolo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MX" dirty="0"/>
                            <a:t>Potencia Binaria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MX" dirty="0"/>
                            <a:t>Potencia Decimal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7521968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MX" dirty="0"/>
                            <a:t>bit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MX" dirty="0"/>
                            <a:t>b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MX" dirty="0"/>
                            <a:t>1</a:t>
                          </a:r>
                          <a:r>
                            <a:rPr lang="es-MX" baseline="0" dirty="0"/>
                            <a:t> o 0</a:t>
                          </a:r>
                          <a:endParaRPr lang="es-MX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MX" dirty="0"/>
                            <a:t>1,2,3,4,5,6,7,89,0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08195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MX" dirty="0"/>
                            <a:t>byte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MX" dirty="0"/>
                            <a:t>B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s-MX"/>
                        </a:p>
                      </a:txBody>
                      <a:tcPr>
                        <a:blipFill>
                          <a:blip r:embed="rId3"/>
                          <a:stretch>
                            <a:fillRect l="-154913" t="-208197" r="-100289" b="-8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MX"/>
                        </a:p>
                      </a:txBody>
                      <a:tcPr>
                        <a:blipFill>
                          <a:blip r:embed="rId3"/>
                          <a:stretch>
                            <a:fillRect l="-257143" t="-208197" r="-1166" b="-8229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1263693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MX" dirty="0"/>
                            <a:t>Kilobyte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MX" dirty="0"/>
                            <a:t>KB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s-MX"/>
                        </a:p>
                      </a:txBody>
                      <a:tcPr>
                        <a:blipFill>
                          <a:blip r:embed="rId3"/>
                          <a:stretch>
                            <a:fillRect l="-154913" t="-308197" r="-100289" b="-7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MX"/>
                        </a:p>
                      </a:txBody>
                      <a:tcPr>
                        <a:blipFill>
                          <a:blip r:embed="rId3"/>
                          <a:stretch>
                            <a:fillRect l="-257143" t="-308197" r="-1166" b="-7229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0466042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MX" dirty="0"/>
                            <a:t>Megabyte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MX" dirty="0"/>
                            <a:t>MB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s-MX"/>
                        </a:p>
                      </a:txBody>
                      <a:tcPr>
                        <a:blipFill>
                          <a:blip r:embed="rId3"/>
                          <a:stretch>
                            <a:fillRect l="-154913" t="-408197" r="-100289" b="-6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MX"/>
                        </a:p>
                      </a:txBody>
                      <a:tcPr>
                        <a:blipFill>
                          <a:blip r:embed="rId3"/>
                          <a:stretch>
                            <a:fillRect l="-257143" t="-408197" r="-1166" b="-6229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9072893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MX" dirty="0"/>
                            <a:t>Gigabyte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MX" dirty="0"/>
                            <a:t>GB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s-MX"/>
                        </a:p>
                      </a:txBody>
                      <a:tcPr>
                        <a:blipFill>
                          <a:blip r:embed="rId3"/>
                          <a:stretch>
                            <a:fillRect l="-154913" t="-516667" r="-100289" b="-53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MX"/>
                        </a:p>
                      </a:txBody>
                      <a:tcPr>
                        <a:blipFill>
                          <a:blip r:embed="rId3"/>
                          <a:stretch>
                            <a:fillRect l="-257143" t="-516667" r="-1166" b="-53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289101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MX" dirty="0"/>
                            <a:t>Terabyte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MX" dirty="0"/>
                            <a:t>TB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s-MX"/>
                        </a:p>
                      </a:txBody>
                      <a:tcPr>
                        <a:blipFill>
                          <a:blip r:embed="rId3"/>
                          <a:stretch>
                            <a:fillRect l="-154913" t="-606557" r="-100289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MX"/>
                        </a:p>
                      </a:txBody>
                      <a:tcPr>
                        <a:blipFill>
                          <a:blip r:embed="rId3"/>
                          <a:stretch>
                            <a:fillRect l="-257143" t="-606557" r="-1166" b="-4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939693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MX" dirty="0" err="1"/>
                            <a:t>Petabyte</a:t>
                          </a:r>
                          <a:endParaRPr lang="es-MX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MX" dirty="0"/>
                            <a:t>PB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s-MX"/>
                        </a:p>
                      </a:txBody>
                      <a:tcPr>
                        <a:blipFill>
                          <a:blip r:embed="rId3"/>
                          <a:stretch>
                            <a:fillRect l="-154913" t="-706557" r="-100289" b="-3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MX"/>
                        </a:p>
                      </a:txBody>
                      <a:tcPr>
                        <a:blipFill>
                          <a:blip r:embed="rId3"/>
                          <a:stretch>
                            <a:fillRect l="-257143" t="-706557" r="-1166" b="-3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2205409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MX" dirty="0"/>
                            <a:t>Exabyte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MX" dirty="0"/>
                            <a:t>EB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s-MX"/>
                        </a:p>
                      </a:txBody>
                      <a:tcPr>
                        <a:blipFill>
                          <a:blip r:embed="rId3"/>
                          <a:stretch>
                            <a:fillRect l="-154913" t="-806557" r="-100289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MX"/>
                        </a:p>
                      </a:txBody>
                      <a:tcPr>
                        <a:blipFill>
                          <a:blip r:embed="rId3"/>
                          <a:stretch>
                            <a:fillRect l="-257143" t="-806557" r="-1166" b="-2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411629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MX" dirty="0" err="1"/>
                            <a:t>Zettbyte</a:t>
                          </a:r>
                          <a:endParaRPr lang="es-MX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MX" dirty="0"/>
                            <a:t>ZB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s-MX"/>
                        </a:p>
                      </a:txBody>
                      <a:tcPr>
                        <a:blipFill>
                          <a:blip r:embed="rId3"/>
                          <a:stretch>
                            <a:fillRect l="-154913" t="-906557" r="-100289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MX"/>
                        </a:p>
                      </a:txBody>
                      <a:tcPr>
                        <a:blipFill>
                          <a:blip r:embed="rId3"/>
                          <a:stretch>
                            <a:fillRect l="-257143" t="-906557" r="-1166" b="-1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313596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MX" dirty="0" err="1"/>
                            <a:t>Yottabyte</a:t>
                          </a:r>
                          <a:endParaRPr lang="es-MX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MX" dirty="0"/>
                            <a:t>YB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s-MX"/>
                        </a:p>
                      </a:txBody>
                      <a:tcPr>
                        <a:blipFill>
                          <a:blip r:embed="rId3"/>
                          <a:stretch>
                            <a:fillRect l="-154913" t="-1006557" r="-100289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MX"/>
                        </a:p>
                      </a:txBody>
                      <a:tcPr>
                        <a:blipFill>
                          <a:blip r:embed="rId3"/>
                          <a:stretch>
                            <a:fillRect l="-257143" t="-1006557" r="-1166" b="-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20749233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9126913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Capacidades de almacenado de información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a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58735423"/>
                  </p:ext>
                </p:extLst>
              </p:nvPr>
            </p:nvGraphicFramePr>
            <p:xfrm>
              <a:off x="581192" y="2459896"/>
              <a:ext cx="5361991" cy="33375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88307">
                      <a:extLst>
                        <a:ext uri="{9D8B030D-6E8A-4147-A177-3AD203B41FA5}">
                          <a16:colId xmlns:a16="http://schemas.microsoft.com/office/drawing/2014/main" val="738968823"/>
                        </a:ext>
                      </a:extLst>
                    </a:gridCol>
                    <a:gridCol w="1165211">
                      <a:extLst>
                        <a:ext uri="{9D8B030D-6E8A-4147-A177-3AD203B41FA5}">
                          <a16:colId xmlns:a16="http://schemas.microsoft.com/office/drawing/2014/main" val="3231698113"/>
                        </a:ext>
                      </a:extLst>
                    </a:gridCol>
                    <a:gridCol w="2108473">
                      <a:extLst>
                        <a:ext uri="{9D8B030D-6E8A-4147-A177-3AD203B41FA5}">
                          <a16:colId xmlns:a16="http://schemas.microsoft.com/office/drawing/2014/main" val="182249924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s-MX" dirty="0"/>
                            <a:t>Nombre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MX" dirty="0"/>
                            <a:t>Símbolo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MX" dirty="0"/>
                            <a:t>Potencia Binaria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7521968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MX" dirty="0"/>
                            <a:t>Kilobyte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MX" dirty="0"/>
                            <a:t>KB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s-MX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s-MX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s-MX" b="0" i="1" smtClean="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sup>
                              </m:sSup>
                            </m:oMath>
                          </a14:m>
                          <a:r>
                            <a:rPr lang="es-MX" dirty="0"/>
                            <a:t> // </a:t>
                          </a:r>
                          <a14:m>
                            <m:oMath xmlns:m="http://schemas.openxmlformats.org/officeDocument/2006/math">
                              <m:r>
                                <a:rPr lang="es-MX" b="0" i="1" smtClean="0">
                                  <a:latin typeface="Cambria Math" panose="02040503050406030204" pitchFamily="18" charset="0"/>
                                </a:rPr>
                                <m:t>1024</m:t>
                              </m:r>
                            </m:oMath>
                          </a14:m>
                          <a:endParaRPr lang="es-MX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66042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MX" dirty="0"/>
                            <a:t>Megabyte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MX" dirty="0"/>
                            <a:t>MB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s-MX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s-MX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s-MX" b="0" i="1" smtClean="0">
                                      <a:latin typeface="Cambria Math" panose="02040503050406030204" pitchFamily="18" charset="0"/>
                                    </a:rPr>
                                    <m:t>20</m:t>
                                  </m:r>
                                </m:sup>
                              </m:sSup>
                            </m:oMath>
                          </a14:m>
                          <a:r>
                            <a:rPr lang="es-MX" dirty="0"/>
                            <a:t> // </a:t>
                          </a:r>
                          <a14:m>
                            <m:oMath xmlns:m="http://schemas.openxmlformats.org/officeDocument/2006/math">
                              <m:r>
                                <a:rPr lang="es-MX" b="0" i="1" smtClean="0">
                                  <a:latin typeface="Cambria Math" panose="02040503050406030204" pitchFamily="18" charset="0"/>
                                </a:rPr>
                                <m:t>1048576</m:t>
                              </m:r>
                            </m:oMath>
                          </a14:m>
                          <a:endParaRPr lang="es-MX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9072893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MX" dirty="0"/>
                            <a:t>Gigabyte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MX" dirty="0"/>
                            <a:t>GB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s-MX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s-MX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s-MX" b="0" i="1" smtClean="0">
                                      <a:latin typeface="Cambria Math" panose="02040503050406030204" pitchFamily="18" charset="0"/>
                                    </a:rPr>
                                    <m:t>30</m:t>
                                  </m:r>
                                </m:sup>
                              </m:sSup>
                            </m:oMath>
                          </a14:m>
                          <a:r>
                            <a:rPr lang="es-MX" dirty="0"/>
                            <a:t> // </a:t>
                          </a:r>
                          <a14:m>
                            <m:oMath xmlns:m="http://schemas.openxmlformats.org/officeDocument/2006/math">
                              <m:r>
                                <a:rPr lang="es-MX" b="0" i="1" smtClean="0">
                                  <a:latin typeface="Cambria Math" panose="02040503050406030204" pitchFamily="18" charset="0"/>
                                </a:rPr>
                                <m:t>1073741824</m:t>
                              </m:r>
                            </m:oMath>
                          </a14:m>
                          <a:endParaRPr lang="es-MX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289101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MX" dirty="0"/>
                            <a:t>Terabyte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MX" dirty="0"/>
                            <a:t>TB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s-MX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MX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s-MX" b="0" i="1" smtClean="0">
                                        <a:latin typeface="Cambria Math" panose="02040503050406030204" pitchFamily="18" charset="0"/>
                                      </a:rPr>
                                      <m:t>40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s-MX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939693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MX" dirty="0" err="1"/>
                            <a:t>Petabyte</a:t>
                          </a:r>
                          <a:endParaRPr lang="es-MX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MX" dirty="0"/>
                            <a:t>PB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s-MX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MX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s-MX" b="0" i="1" smtClean="0">
                                        <a:latin typeface="Cambria Math" panose="02040503050406030204" pitchFamily="18" charset="0"/>
                                      </a:rPr>
                                      <m:t>50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s-MX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2205409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MX" dirty="0"/>
                            <a:t>Exabyte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MX" dirty="0"/>
                            <a:t>EB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s-MX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MX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s-MX" b="0" i="1" smtClean="0">
                                        <a:latin typeface="Cambria Math" panose="02040503050406030204" pitchFamily="18" charset="0"/>
                                      </a:rPr>
                                      <m:t>60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s-MX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411629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MX" dirty="0" err="1"/>
                            <a:t>Zettbyte</a:t>
                          </a:r>
                          <a:endParaRPr lang="es-MX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MX" dirty="0"/>
                            <a:t>ZB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s-MX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MX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s-MX" b="0" i="1" smtClean="0">
                                        <a:latin typeface="Cambria Math" panose="02040503050406030204" pitchFamily="18" charset="0"/>
                                      </a:rPr>
                                      <m:t>70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s-MX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313596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MX" dirty="0" err="1"/>
                            <a:t>Yottabyte</a:t>
                          </a:r>
                          <a:endParaRPr lang="es-MX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MX" dirty="0"/>
                            <a:t>YB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s-MX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MX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s-MX" b="0" i="1" smtClean="0">
                                        <a:latin typeface="Cambria Math" panose="02040503050406030204" pitchFamily="18" charset="0"/>
                                      </a:rPr>
                                      <m:t>80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s-MX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2074923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a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58735423"/>
                  </p:ext>
                </p:extLst>
              </p:nvPr>
            </p:nvGraphicFramePr>
            <p:xfrm>
              <a:off x="581192" y="2459896"/>
              <a:ext cx="5361991" cy="33375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88307">
                      <a:extLst>
                        <a:ext uri="{9D8B030D-6E8A-4147-A177-3AD203B41FA5}">
                          <a16:colId xmlns:a16="http://schemas.microsoft.com/office/drawing/2014/main" val="738968823"/>
                        </a:ext>
                      </a:extLst>
                    </a:gridCol>
                    <a:gridCol w="1165211">
                      <a:extLst>
                        <a:ext uri="{9D8B030D-6E8A-4147-A177-3AD203B41FA5}">
                          <a16:colId xmlns:a16="http://schemas.microsoft.com/office/drawing/2014/main" val="3231698113"/>
                        </a:ext>
                      </a:extLst>
                    </a:gridCol>
                    <a:gridCol w="2108473">
                      <a:extLst>
                        <a:ext uri="{9D8B030D-6E8A-4147-A177-3AD203B41FA5}">
                          <a16:colId xmlns:a16="http://schemas.microsoft.com/office/drawing/2014/main" val="182249924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s-MX" dirty="0"/>
                            <a:t>Nombre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MX" dirty="0"/>
                            <a:t>Símbolo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MX" dirty="0"/>
                            <a:t>Potencia Binaria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7521968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MX" dirty="0"/>
                            <a:t>Kilobyte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MX" dirty="0"/>
                            <a:t>KB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s-MX"/>
                        </a:p>
                      </a:txBody>
                      <a:tcPr>
                        <a:blipFill>
                          <a:blip r:embed="rId3"/>
                          <a:stretch>
                            <a:fillRect l="-154624" t="-108197" r="-1445" b="-7229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0466042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MX" dirty="0"/>
                            <a:t>Megabyte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MX" dirty="0"/>
                            <a:t>MB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s-MX"/>
                        </a:p>
                      </a:txBody>
                      <a:tcPr>
                        <a:blipFill>
                          <a:blip r:embed="rId3"/>
                          <a:stretch>
                            <a:fillRect l="-154624" t="-208197" r="-1445" b="-6229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9072893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MX" dirty="0"/>
                            <a:t>Gigabyte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MX" dirty="0"/>
                            <a:t>GB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s-MX"/>
                        </a:p>
                      </a:txBody>
                      <a:tcPr>
                        <a:blipFill>
                          <a:blip r:embed="rId3"/>
                          <a:stretch>
                            <a:fillRect l="-154624" t="-308197" r="-1445" b="-5229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289101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MX" dirty="0"/>
                            <a:t>Terabyte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MX" dirty="0"/>
                            <a:t>TB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s-MX"/>
                        </a:p>
                      </a:txBody>
                      <a:tcPr>
                        <a:blipFill>
                          <a:blip r:embed="rId3"/>
                          <a:stretch>
                            <a:fillRect l="-154624" t="-408197" r="-1445" b="-4229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939693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MX" dirty="0" err="1"/>
                            <a:t>Petabyte</a:t>
                          </a:r>
                          <a:endParaRPr lang="es-MX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MX" dirty="0"/>
                            <a:t>PB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s-MX"/>
                        </a:p>
                      </a:txBody>
                      <a:tcPr>
                        <a:blipFill>
                          <a:blip r:embed="rId3"/>
                          <a:stretch>
                            <a:fillRect l="-154624" t="-508197" r="-1445" b="-3229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2205409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MX" dirty="0"/>
                            <a:t>Exabyte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MX" dirty="0"/>
                            <a:t>EB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s-MX"/>
                        </a:p>
                      </a:txBody>
                      <a:tcPr>
                        <a:blipFill>
                          <a:blip r:embed="rId3"/>
                          <a:stretch>
                            <a:fillRect l="-154624" t="-608197" r="-1445" b="-2229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411629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MX" dirty="0" err="1"/>
                            <a:t>Zettbyte</a:t>
                          </a:r>
                          <a:endParaRPr lang="es-MX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MX" dirty="0"/>
                            <a:t>ZB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s-MX"/>
                        </a:p>
                      </a:txBody>
                      <a:tcPr>
                        <a:blipFill>
                          <a:blip r:embed="rId3"/>
                          <a:stretch>
                            <a:fillRect l="-154624" t="-708197" r="-1445" b="-1229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313596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MX" dirty="0" err="1"/>
                            <a:t>Yottabyte</a:t>
                          </a:r>
                          <a:endParaRPr lang="es-MX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MX" dirty="0"/>
                            <a:t>YB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s-MX"/>
                        </a:p>
                      </a:txBody>
                      <a:tcPr>
                        <a:blipFill>
                          <a:blip r:embed="rId3"/>
                          <a:stretch>
                            <a:fillRect l="-154624" t="-808197" r="-1445" b="-229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2074923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CuadroTexto 2"/>
          <p:cNvSpPr txBox="1"/>
          <p:nvPr/>
        </p:nvSpPr>
        <p:spPr>
          <a:xfrm>
            <a:off x="6604000" y="2280231"/>
            <a:ext cx="536240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Libro; 100pgs; PDF (120KB)</a:t>
            </a:r>
          </a:p>
          <a:p>
            <a:endParaRPr lang="es-MX" dirty="0"/>
          </a:p>
          <a:p>
            <a:endParaRPr lang="es-MX" dirty="0"/>
          </a:p>
          <a:p>
            <a:r>
              <a:rPr lang="es-MX" dirty="0"/>
              <a:t>Canción promedio; 3min; mp3 (4MB)</a:t>
            </a:r>
          </a:p>
          <a:p>
            <a:endParaRPr lang="es-MX" dirty="0"/>
          </a:p>
          <a:p>
            <a:r>
              <a:rPr lang="es-MX" dirty="0"/>
              <a:t>Película promedio; 2hr; AVI (1,08BG)</a:t>
            </a:r>
          </a:p>
          <a:p>
            <a:endParaRPr lang="es-MX" dirty="0"/>
          </a:p>
          <a:p>
            <a:r>
              <a:rPr lang="es-MX" dirty="0"/>
              <a:t>Gran </a:t>
            </a:r>
            <a:r>
              <a:rPr lang="es-MX" dirty="0" err="1"/>
              <a:t>colisionador</a:t>
            </a:r>
            <a:r>
              <a:rPr lang="es-MX" dirty="0"/>
              <a:t> de adornes del CERN; 1 año (30PB)</a:t>
            </a:r>
          </a:p>
          <a:p>
            <a:endParaRPr lang="es-MX" dirty="0"/>
          </a:p>
          <a:p>
            <a:endParaRPr lang="es-MX" dirty="0"/>
          </a:p>
          <a:p>
            <a:endParaRPr lang="es-MX" dirty="0"/>
          </a:p>
        </p:txBody>
      </p:sp>
      <p:cxnSp>
        <p:nvCxnSpPr>
          <p:cNvPr id="6" name="Conector recto de flecha 5"/>
          <p:cNvCxnSpPr/>
          <p:nvPr/>
        </p:nvCxnSpPr>
        <p:spPr>
          <a:xfrm flipV="1">
            <a:off x="5943183" y="4356100"/>
            <a:ext cx="660817" cy="10160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Conector recto de flecha 6"/>
          <p:cNvCxnSpPr>
            <a:endCxn id="3" idx="1"/>
          </p:cNvCxnSpPr>
          <p:nvPr/>
        </p:nvCxnSpPr>
        <p:spPr>
          <a:xfrm>
            <a:off x="6034088" y="3785053"/>
            <a:ext cx="569912" cy="6483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Conector recto de flecha 10"/>
          <p:cNvCxnSpPr/>
          <p:nvPr/>
        </p:nvCxnSpPr>
        <p:spPr>
          <a:xfrm flipV="1">
            <a:off x="5988635" y="3278845"/>
            <a:ext cx="615365" cy="6431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Conector recto de flecha 12"/>
          <p:cNvCxnSpPr/>
          <p:nvPr/>
        </p:nvCxnSpPr>
        <p:spPr>
          <a:xfrm flipV="1">
            <a:off x="5988635" y="2495550"/>
            <a:ext cx="664578" cy="51198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3612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4140200" y="5651500"/>
            <a:ext cx="47207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800" dirty="0"/>
              <a:t>Predecir el futuro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4145" y="1003300"/>
            <a:ext cx="3532817" cy="445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2308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Capacidades de almacenado de información </a:t>
            </a:r>
          </a:p>
        </p:txBody>
      </p:sp>
      <p:graphicFrame>
        <p:nvGraphicFramePr>
          <p:cNvPr id="5" name="Tab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8200868"/>
              </p:ext>
            </p:extLst>
          </p:nvPr>
        </p:nvGraphicFramePr>
        <p:xfrm>
          <a:off x="581192" y="2459896"/>
          <a:ext cx="2088307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8307">
                  <a:extLst>
                    <a:ext uri="{9D8B030D-6E8A-4147-A177-3AD203B41FA5}">
                      <a16:colId xmlns:a16="http://schemas.microsoft.com/office/drawing/2014/main" val="7389688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MX" dirty="0"/>
                        <a:t>Nombre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5219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Kilobyte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46604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Megabyte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07289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Gigabyte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89101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Terabyte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39693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dirty="0" err="1"/>
                        <a:t>Petabyte</a:t>
                      </a:r>
                      <a:endParaRPr lang="es-MX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0540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Exabyte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1162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dirty="0" err="1"/>
                        <a:t>Zettbyte</a:t>
                      </a:r>
                      <a:endParaRPr lang="es-MX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1359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dirty="0" err="1"/>
                        <a:t>Yottabyte</a:t>
                      </a:r>
                      <a:endParaRPr lang="es-MX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0749233"/>
                  </a:ext>
                </a:extLst>
              </a:tr>
            </a:tbl>
          </a:graphicData>
        </a:graphic>
      </p:graphicFrame>
      <p:sp>
        <p:nvSpPr>
          <p:cNvPr id="3" name="CuadroTexto 2"/>
          <p:cNvSpPr txBox="1"/>
          <p:nvPr/>
        </p:nvSpPr>
        <p:spPr>
          <a:xfrm>
            <a:off x="4584700" y="2345803"/>
            <a:ext cx="536240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Universidad del sur de california USA, los Ángeles. Publicación en revista </a:t>
            </a:r>
            <a:r>
              <a:rPr lang="es-MX" dirty="0" err="1"/>
              <a:t>Science</a:t>
            </a:r>
            <a:r>
              <a:rPr lang="es-MX" dirty="0"/>
              <a:t> 2010</a:t>
            </a:r>
          </a:p>
          <a:p>
            <a:r>
              <a:rPr lang="es-MX" dirty="0"/>
              <a:t>En 2007, Almacenamiento estimado en 295EB</a:t>
            </a:r>
          </a:p>
          <a:p>
            <a:endParaRPr lang="es-MX" dirty="0"/>
          </a:p>
          <a:p>
            <a:r>
              <a:rPr lang="es-MX" dirty="0"/>
              <a:t>La capacidad de almacenamiento se duplica cada 3 años en promedio</a:t>
            </a:r>
          </a:p>
          <a:p>
            <a:endParaRPr lang="es-MX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5124" y="4377128"/>
            <a:ext cx="3707463" cy="2224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1946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Ricos en datos, pobres en conocimiento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81192" y="2180497"/>
            <a:ext cx="11029615" cy="1375504"/>
          </a:xfrm>
        </p:spPr>
        <p:txBody>
          <a:bodyPr>
            <a:normAutofit/>
          </a:bodyPr>
          <a:lstStyle/>
          <a:p>
            <a:r>
              <a:rPr lang="es-MX" sz="2400" dirty="0"/>
              <a:t>Gran cantidad de información almacenada, pero no utilizada.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89137" y="3553577"/>
            <a:ext cx="4043364" cy="2899016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>
            <a:clrChange>
              <a:clrFrom>
                <a:srgbClr val="F6F0F4"/>
              </a:clrFrom>
              <a:clrTo>
                <a:srgbClr val="F6F0F4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174236" y="3048751"/>
            <a:ext cx="3436571" cy="3403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119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Que podemos hacer con los datos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16092" y="2447196"/>
            <a:ext cx="11029615" cy="3678303"/>
          </a:xfrm>
        </p:spPr>
        <p:txBody>
          <a:bodyPr>
            <a:normAutofit/>
          </a:bodyPr>
          <a:lstStyle/>
          <a:p>
            <a:r>
              <a:rPr lang="es-MX" sz="2400" dirty="0"/>
              <a:t>Operaciones básicas</a:t>
            </a:r>
          </a:p>
          <a:p>
            <a:pPr lvl="1"/>
            <a:r>
              <a:rPr lang="es-MX" sz="2400" dirty="0"/>
              <a:t>Rutinarias del día a día</a:t>
            </a:r>
          </a:p>
          <a:p>
            <a:r>
              <a:rPr lang="es-MX" sz="2400" dirty="0"/>
              <a:t>Operaciones descriptivas</a:t>
            </a:r>
          </a:p>
          <a:p>
            <a:pPr lvl="1"/>
            <a:r>
              <a:rPr lang="es-MX" sz="2400" dirty="0"/>
              <a:t>Explicar datos existentes</a:t>
            </a:r>
          </a:p>
          <a:p>
            <a:r>
              <a:rPr lang="es-MX" sz="2400" dirty="0"/>
              <a:t>Operaciones predictivas</a:t>
            </a:r>
          </a:p>
          <a:p>
            <a:pPr lvl="1"/>
            <a:r>
              <a:rPr lang="es-MX" sz="2400" dirty="0"/>
              <a:t>Hacer previsiones que faciliten la toma de decisiones </a:t>
            </a:r>
          </a:p>
          <a:p>
            <a:endParaRPr lang="es-MX" sz="2400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7908" y="2085340"/>
            <a:ext cx="5422900" cy="2325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0443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Que podemos hacer con los datos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81192" y="2120900"/>
            <a:ext cx="7978608" cy="4418339"/>
          </a:xfrm>
        </p:spPr>
        <p:txBody>
          <a:bodyPr>
            <a:noAutofit/>
          </a:bodyPr>
          <a:lstStyle/>
          <a:p>
            <a:r>
              <a:rPr lang="es-MX" sz="1600" b="1" dirty="0"/>
              <a:t>Operaciones descriptivas </a:t>
            </a:r>
          </a:p>
          <a:p>
            <a:pPr marL="0" indent="0">
              <a:buNone/>
            </a:pPr>
            <a:r>
              <a:rPr lang="es-MX" sz="1600" b="1" dirty="0"/>
              <a:t>Agrupar</a:t>
            </a:r>
          </a:p>
          <a:p>
            <a:pPr marL="0" indent="0">
              <a:buNone/>
            </a:pPr>
            <a:r>
              <a:rPr lang="es-MX" sz="1600" dirty="0"/>
              <a:t>Detectar datos que tienen valores o características similares y segmentarlos en clases o grupos representativos</a:t>
            </a:r>
          </a:p>
          <a:p>
            <a:pPr marL="0" indent="0">
              <a:buNone/>
            </a:pPr>
            <a:r>
              <a:rPr lang="es-MX" sz="1600" b="1" dirty="0"/>
              <a:t>Identificar reglas de asociación </a:t>
            </a:r>
          </a:p>
          <a:p>
            <a:pPr marL="0" indent="0">
              <a:buNone/>
            </a:pPr>
            <a:r>
              <a:rPr lang="es-MX" sz="1600" dirty="0"/>
              <a:t>Encontrar relaciones entre variables </a:t>
            </a:r>
          </a:p>
          <a:p>
            <a:pPr marL="0" indent="0">
              <a:buNone/>
            </a:pPr>
            <a:r>
              <a:rPr lang="es-MX" sz="1600" b="1" dirty="0"/>
              <a:t>Descubrir patrones</a:t>
            </a:r>
            <a:endParaRPr lang="es-MX" sz="1600" dirty="0"/>
          </a:p>
          <a:p>
            <a:pPr marL="0" indent="0">
              <a:buNone/>
            </a:pPr>
            <a:r>
              <a:rPr lang="es-MX" sz="1600" b="1" dirty="0"/>
              <a:t>Sintetizar</a:t>
            </a:r>
          </a:p>
          <a:p>
            <a:pPr marL="0" indent="0">
              <a:buNone/>
            </a:pPr>
            <a:r>
              <a:rPr lang="es-MX" sz="1600" dirty="0"/>
              <a:t>Resumir conjunto de base de datos masivos.</a:t>
            </a:r>
          </a:p>
          <a:p>
            <a:pPr marL="0" indent="0">
              <a:buNone/>
            </a:pPr>
            <a:endParaRPr lang="es-MX" sz="1600" dirty="0"/>
          </a:p>
          <a:p>
            <a:pPr marL="0" indent="0">
              <a:buNone/>
            </a:pPr>
            <a:r>
              <a:rPr lang="es-MX" sz="1600" b="1" dirty="0"/>
              <a:t>Ejemplos</a:t>
            </a:r>
          </a:p>
          <a:p>
            <a:pPr marL="0" indent="0">
              <a:buNone/>
            </a:pPr>
            <a:r>
              <a:rPr lang="es-MX" sz="1600" dirty="0"/>
              <a:t>Toma de decisiones con apoyos gráficos como histogramas, etc.</a:t>
            </a:r>
          </a:p>
          <a:p>
            <a:pPr marL="0" indent="0">
              <a:buNone/>
            </a:pPr>
            <a:endParaRPr lang="es-MX" sz="1400" dirty="0"/>
          </a:p>
          <a:p>
            <a:pPr lvl="1"/>
            <a:endParaRPr lang="es-MX" sz="1400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5500" y="2249814"/>
            <a:ext cx="2667000" cy="3476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1321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Que podemos hacer con los datos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81192" y="2459896"/>
            <a:ext cx="7978608" cy="3678303"/>
          </a:xfrm>
        </p:spPr>
        <p:txBody>
          <a:bodyPr>
            <a:noAutofit/>
          </a:bodyPr>
          <a:lstStyle/>
          <a:p>
            <a:r>
              <a:rPr lang="es-MX" b="1" dirty="0"/>
              <a:t>Operaciones predictivas</a:t>
            </a:r>
          </a:p>
          <a:p>
            <a:r>
              <a:rPr lang="es-MX" dirty="0"/>
              <a:t>Clasificar o segmentar</a:t>
            </a:r>
          </a:p>
          <a:p>
            <a:pPr lvl="1"/>
            <a:r>
              <a:rPr lang="es-MX" sz="1800" dirty="0"/>
              <a:t>Tipologías de usuarios, preferencias de usuarios. </a:t>
            </a:r>
          </a:p>
          <a:p>
            <a:r>
              <a:rPr lang="es-MX" dirty="0"/>
              <a:t>Estimar relaciones entre parámetros</a:t>
            </a:r>
          </a:p>
          <a:p>
            <a:pPr lvl="1"/>
            <a:r>
              <a:rPr lang="es-MX" sz="1800" dirty="0"/>
              <a:t>Análisis de regresión</a:t>
            </a:r>
          </a:p>
          <a:p>
            <a:r>
              <a:rPr lang="es-MX" dirty="0"/>
              <a:t>Detectar desviaciones o anomalías</a:t>
            </a:r>
          </a:p>
          <a:p>
            <a:pPr lvl="1"/>
            <a:r>
              <a:rPr lang="es-MX" sz="1800" dirty="0"/>
              <a:t>Detección de fraude, detecciones de accidentes.</a:t>
            </a:r>
          </a:p>
          <a:p>
            <a:r>
              <a:rPr lang="es-MX" dirty="0"/>
              <a:t>Identificar series temporales</a:t>
            </a:r>
          </a:p>
          <a:p>
            <a:pPr lvl="1"/>
            <a:r>
              <a:rPr lang="es-MX" sz="1800" dirty="0"/>
              <a:t>Pronósticos sobre nuevos datos o tendencias</a:t>
            </a:r>
          </a:p>
          <a:p>
            <a:pPr marL="0" indent="0">
              <a:buNone/>
            </a:pPr>
            <a:endParaRPr lang="es-MX" dirty="0"/>
          </a:p>
          <a:p>
            <a:pPr lvl="1"/>
            <a:endParaRPr lang="es-MX" sz="1800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4111" r="25000"/>
          <a:stretch/>
        </p:blipFill>
        <p:spPr>
          <a:xfrm>
            <a:off x="5651500" y="2274984"/>
            <a:ext cx="5816600" cy="404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2889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F404549-B4DC-481C-926C-DED3EF1C585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14406"/>
            <a:ext cx="12192000" cy="62435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E8FD5CD-351E-4B06-8B78-BD5102D0090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2377" y="614407"/>
            <a:ext cx="3707477" cy="561177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1255" y="702156"/>
            <a:ext cx="3409783" cy="1013800"/>
          </a:xfrm>
        </p:spPr>
        <p:txBody>
          <a:bodyPr>
            <a:normAutofit/>
          </a:bodyPr>
          <a:lstStyle/>
          <a:p>
            <a:r>
              <a:rPr lang="es-MX" dirty="0"/>
              <a:t>Minería de datos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01255" y="1964168"/>
            <a:ext cx="3409782" cy="4036582"/>
          </a:xfrm>
        </p:spPr>
        <p:txBody>
          <a:bodyPr>
            <a:norm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Proceso de extracción de patrones de información implícitos no triviales desconocidos y potencialmente útiles.</a:t>
            </a:r>
          </a:p>
          <a:p>
            <a:r>
              <a:rPr lang="es-MX" dirty="0">
                <a:solidFill>
                  <a:schemeClr val="bg1"/>
                </a:solidFill>
              </a:rPr>
              <a:t>Gran cantidad de datos (mina)</a:t>
            </a:r>
          </a:p>
          <a:p>
            <a:r>
              <a:rPr lang="es-MX" dirty="0">
                <a:solidFill>
                  <a:schemeClr val="bg1"/>
                </a:solidFill>
              </a:rPr>
              <a:t>Se pretende extraer (minar) conocimiento de estos datos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1522" y="1273338"/>
            <a:ext cx="6489819" cy="4331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7915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8F404549-B4DC-481C-926C-DED3EF1C585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14406"/>
            <a:ext cx="12192000" cy="62435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E8FD5CD-351E-4B06-8B78-BD5102D0090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2377" y="614407"/>
            <a:ext cx="3707477" cy="561177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1255" y="702156"/>
            <a:ext cx="3409783" cy="1013800"/>
          </a:xfrm>
        </p:spPr>
        <p:txBody>
          <a:bodyPr>
            <a:normAutofit/>
          </a:bodyPr>
          <a:lstStyle/>
          <a:p>
            <a:r>
              <a:rPr lang="es-MX" dirty="0"/>
              <a:t>BIG data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01255" y="1964168"/>
            <a:ext cx="3409782" cy="4036582"/>
          </a:xfrm>
        </p:spPr>
        <p:txBody>
          <a:bodyPr>
            <a:norm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Datos que por el volumen, diversidad, complejidad, requieren nuevas arquitecturas, técnicas, análisis para EXTRAER conocimiento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1522" y="1297675"/>
            <a:ext cx="6489819" cy="4283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2336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Big data 5 V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352593" y="2456603"/>
            <a:ext cx="11029616" cy="3690197"/>
          </a:xfrm>
        </p:spPr>
        <p:txBody>
          <a:bodyPr>
            <a:normAutofit/>
          </a:bodyPr>
          <a:lstStyle/>
          <a:p>
            <a:r>
              <a:rPr lang="es-MX" sz="2400" dirty="0"/>
              <a:t>Volumen. Cantidad grande de datos</a:t>
            </a:r>
          </a:p>
          <a:p>
            <a:r>
              <a:rPr lang="es-MX" sz="2400" dirty="0"/>
              <a:t>Velocidad. Que tan rápido se generar nuevos datos.</a:t>
            </a:r>
          </a:p>
          <a:p>
            <a:r>
              <a:rPr lang="es-MX" sz="2400" dirty="0"/>
              <a:t>Variedad. topologías, y formatos diversos.</a:t>
            </a:r>
          </a:p>
          <a:p>
            <a:r>
              <a:rPr lang="es-MX" sz="2400" dirty="0"/>
              <a:t>Veracidad. Detectar fiabilidad de los datos.</a:t>
            </a:r>
          </a:p>
          <a:p>
            <a:r>
              <a:rPr lang="es-MX" sz="2400" dirty="0"/>
              <a:t>Valor. Que sean de utilidad</a:t>
            </a:r>
          </a:p>
          <a:p>
            <a:endParaRPr lang="es-MX" sz="2400" dirty="0"/>
          </a:p>
          <a:p>
            <a:pPr marL="0" indent="0">
              <a:buNone/>
            </a:pPr>
            <a:endParaRPr lang="es-MX" sz="2400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8505" y="2456603"/>
            <a:ext cx="4002304" cy="2607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8124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9">
            <a:extLst>
              <a:ext uri="{FF2B5EF4-FFF2-40B4-BE49-F238E27FC236}">
                <a16:creationId xmlns:a16="http://schemas.microsoft.com/office/drawing/2014/main" id="{A078A52F-85EA-4C0B-962B-D9D9DD4DD78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1">
            <a:extLst>
              <a:ext uri="{FF2B5EF4-FFF2-40B4-BE49-F238E27FC236}">
                <a16:creationId xmlns:a16="http://schemas.microsoft.com/office/drawing/2014/main" id="{919797D5-5700-4683-B30A-5B4D56CB827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13">
            <a:extLst>
              <a:ext uri="{FF2B5EF4-FFF2-40B4-BE49-F238E27FC236}">
                <a16:creationId xmlns:a16="http://schemas.microsoft.com/office/drawing/2014/main" id="{4856A7B9-9801-42EC-A4C9-7E22A56EF53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Rectangle 15">
            <a:extLst>
              <a:ext uri="{FF2B5EF4-FFF2-40B4-BE49-F238E27FC236}">
                <a16:creationId xmlns:a16="http://schemas.microsoft.com/office/drawing/2014/main" id="{A8D10092-A860-4EFB-963F-A14DA364885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Big data </a:t>
            </a:r>
            <a:r>
              <a:rPr lang="en-US" dirty="0" err="1"/>
              <a:t>Objetivos</a:t>
            </a:r>
            <a:r>
              <a:rPr lang="en-US" dirty="0"/>
              <a:t> OS</a:t>
            </a:r>
          </a:p>
        </p:txBody>
      </p:sp>
      <p:sp>
        <p:nvSpPr>
          <p:cNvPr id="19" name="Rectangle 17">
            <a:extLst>
              <a:ext uri="{FF2B5EF4-FFF2-40B4-BE49-F238E27FC236}">
                <a16:creationId xmlns:a16="http://schemas.microsoft.com/office/drawing/2014/main" id="{2E32075D-9299-4657-87D7-B9987B7FDE3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3" y="2180496"/>
            <a:ext cx="5404639" cy="4045683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l="494" r="19273" b="1"/>
          <a:stretch/>
        </p:blipFill>
        <p:spPr>
          <a:xfrm>
            <a:off x="657225" y="2361056"/>
            <a:ext cx="4962525" cy="3649219"/>
          </a:xfrm>
          <a:prstGeom prst="rect">
            <a:avLst/>
          </a:prstGeom>
        </p:spPr>
      </p:pic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335805" y="2180496"/>
            <a:ext cx="5275001" cy="404568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400" dirty="0" err="1"/>
              <a:t>Mejorar</a:t>
            </a:r>
            <a:r>
              <a:rPr lang="en-US" sz="2400" dirty="0"/>
              <a:t> software y hardware para la </a:t>
            </a:r>
            <a:r>
              <a:rPr lang="en-US" sz="2400" dirty="0" err="1"/>
              <a:t>gestión</a:t>
            </a:r>
            <a:r>
              <a:rPr lang="en-US" sz="2400" dirty="0"/>
              <a:t> de </a:t>
            </a:r>
            <a:r>
              <a:rPr lang="en-US" sz="2400" dirty="0" err="1"/>
              <a:t>almacenamiento</a:t>
            </a:r>
            <a:r>
              <a:rPr lang="en-US" sz="2400" dirty="0"/>
              <a:t> </a:t>
            </a:r>
            <a:r>
              <a:rPr lang="en-US" sz="2400" dirty="0" err="1"/>
              <a:t>en</a:t>
            </a:r>
            <a:r>
              <a:rPr lang="en-US" sz="2400" dirty="0"/>
              <a:t> </a:t>
            </a:r>
            <a:r>
              <a:rPr lang="en-US" sz="2400" dirty="0" err="1"/>
              <a:t>cantidades</a:t>
            </a:r>
            <a:r>
              <a:rPr lang="en-US" sz="2400" dirty="0"/>
              <a:t> </a:t>
            </a:r>
            <a:r>
              <a:rPr lang="en-US" sz="2400" dirty="0" err="1"/>
              <a:t>exorbitantes</a:t>
            </a:r>
            <a:r>
              <a:rPr lang="en-US" sz="2400" dirty="0"/>
              <a:t>. </a:t>
            </a:r>
          </a:p>
          <a:p>
            <a:r>
              <a:rPr lang="en-US" sz="2400" dirty="0" err="1"/>
              <a:t>Desarrollo</a:t>
            </a:r>
            <a:r>
              <a:rPr lang="en-US" sz="2400" dirty="0"/>
              <a:t> de </a:t>
            </a:r>
            <a:r>
              <a:rPr lang="en-US" sz="2400" dirty="0" err="1"/>
              <a:t>nuevos</a:t>
            </a:r>
            <a:r>
              <a:rPr lang="en-US" sz="2400" dirty="0"/>
              <a:t> </a:t>
            </a:r>
            <a:r>
              <a:rPr lang="en-US" sz="2400" dirty="0" err="1"/>
              <a:t>algoritmos</a:t>
            </a:r>
            <a:r>
              <a:rPr lang="en-US" sz="2400" dirty="0"/>
              <a:t> y </a:t>
            </a:r>
            <a:r>
              <a:rPr lang="en-US" sz="2400" dirty="0" err="1"/>
              <a:t>plataformas</a:t>
            </a:r>
            <a:r>
              <a:rPr lang="en-US" sz="2400" dirty="0"/>
              <a:t> para </a:t>
            </a:r>
            <a:r>
              <a:rPr lang="en-US" sz="2400" dirty="0" err="1"/>
              <a:t>conseguir</a:t>
            </a:r>
            <a:r>
              <a:rPr lang="en-US" sz="2400" dirty="0"/>
              <a:t> </a:t>
            </a:r>
            <a:r>
              <a:rPr lang="en-US" sz="2400" dirty="0" err="1"/>
              <a:t>esto</a:t>
            </a:r>
            <a:r>
              <a:rPr lang="en-US" sz="2400" dirty="0"/>
              <a:t>.</a:t>
            </a:r>
          </a:p>
          <a:p>
            <a:endParaRPr lang="en-US" sz="2400" dirty="0"/>
          </a:p>
          <a:p>
            <a:pPr marL="0" indent="0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4378531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89092" y="5647597"/>
            <a:ext cx="11029615" cy="1045304"/>
          </a:xfrm>
        </p:spPr>
        <p:txBody>
          <a:bodyPr/>
          <a:lstStyle/>
          <a:p>
            <a:r>
              <a:rPr lang="es-MX" dirty="0">
                <a:hlinkClick r:id="rId2"/>
              </a:rPr>
              <a:t>https://datafloq.com/big-data-open-source-tools/os-home/</a:t>
            </a:r>
            <a:endParaRPr lang="es-MX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0675" y="2066924"/>
            <a:ext cx="3705225" cy="370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1247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MX" dirty="0"/>
              <a:t>Obtención de data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MX" b="1" dirty="0"/>
              <a:t>El poder de los datos </a:t>
            </a:r>
            <a:endParaRPr lang="es-MX" dirty="0"/>
          </a:p>
        </p:txBody>
      </p:sp>
      <p:grpSp>
        <p:nvGrpSpPr>
          <p:cNvPr id="8" name="Grupo 7"/>
          <p:cNvGrpSpPr/>
          <p:nvPr/>
        </p:nvGrpSpPr>
        <p:grpSpPr>
          <a:xfrm>
            <a:off x="7572374" y="533294"/>
            <a:ext cx="4619626" cy="1962150"/>
            <a:chOff x="7572374" y="533294"/>
            <a:chExt cx="4619626" cy="1962150"/>
          </a:xfrm>
        </p:grpSpPr>
        <p:pic>
          <p:nvPicPr>
            <p:cNvPr id="5" name="Imagen 4"/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572374" y="533294"/>
              <a:ext cx="3143250" cy="1962150"/>
            </a:xfrm>
            <a:prstGeom prst="rect">
              <a:avLst/>
            </a:prstGeom>
          </p:spPr>
        </p:pic>
        <p:pic>
          <p:nvPicPr>
            <p:cNvPr id="6" name="Imagen 5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EFEFEF"/>
                </a:clrFrom>
                <a:clrTo>
                  <a:srgbClr val="EFEFE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828539" y="726549"/>
              <a:ext cx="2363461" cy="1575640"/>
            </a:xfrm>
            <a:prstGeom prst="rect">
              <a:avLst/>
            </a:prstGeom>
          </p:spPr>
        </p:pic>
      </p:grpSp>
      <p:pic>
        <p:nvPicPr>
          <p:cNvPr id="4" name="Imagen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29267" y="3085766"/>
            <a:ext cx="5567017" cy="3302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4631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Data </a:t>
            </a:r>
            <a:r>
              <a:rPr lang="es-MX" dirty="0" err="1"/>
              <a:t>science</a:t>
            </a:r>
            <a:endParaRPr lang="es-MX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072640" y="2623806"/>
            <a:ext cx="7315200" cy="3657600"/>
          </a:xfrm>
        </p:spPr>
      </p:pic>
    </p:spTree>
    <p:extLst>
      <p:ext uri="{BB962C8B-B14F-4D97-AF65-F5344CB8AC3E}">
        <p14:creationId xmlns:p14="http://schemas.microsoft.com/office/powerpoint/2010/main" val="19372463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Ciencia de datos 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62141" y="1583596"/>
            <a:ext cx="11029615" cy="3678303"/>
          </a:xfrm>
        </p:spPr>
        <p:txBody>
          <a:bodyPr>
            <a:normAutofit/>
          </a:bodyPr>
          <a:lstStyle/>
          <a:p>
            <a:r>
              <a:rPr lang="es-MX" sz="2800" dirty="0"/>
              <a:t>Disciplina centrada en la </a:t>
            </a:r>
            <a:r>
              <a:rPr lang="es-MX" sz="2800" b="1" dirty="0"/>
              <a:t>extracción de conocimiento </a:t>
            </a:r>
            <a:r>
              <a:rPr lang="es-MX" sz="2800" dirty="0"/>
              <a:t>a partir </a:t>
            </a:r>
            <a:r>
              <a:rPr lang="es-MX" sz="2800" b="1" dirty="0"/>
              <a:t>de datos</a:t>
            </a:r>
          </a:p>
          <a:p>
            <a:r>
              <a:rPr lang="es-MX" sz="2800" dirty="0"/>
              <a:t>Campo </a:t>
            </a:r>
            <a:r>
              <a:rPr lang="es-MX" sz="2800" b="1" dirty="0"/>
              <a:t>interdisciplinario</a:t>
            </a:r>
          </a:p>
          <a:p>
            <a:r>
              <a:rPr lang="es-MX" sz="2800" dirty="0"/>
              <a:t>Trabaja en la parte de ingeniería de computadores como en el análisis de datos (estadística, minería de datos, aprendizaje automático, analítica predictiva, etc.)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clrChange>
              <a:clrFrom>
                <a:srgbClr val="FBFDFC"/>
              </a:clrFrom>
              <a:clrTo>
                <a:srgbClr val="FBFDFC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438648" y="4635500"/>
            <a:ext cx="3235921" cy="1973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7943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Ciencia de datos - retos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81193" y="2180496"/>
            <a:ext cx="6149808" cy="3678303"/>
          </a:xfrm>
        </p:spPr>
        <p:txBody>
          <a:bodyPr>
            <a:normAutofit fontScale="92500"/>
          </a:bodyPr>
          <a:lstStyle/>
          <a:p>
            <a:r>
              <a:rPr lang="es-MX" sz="2400" dirty="0"/>
              <a:t>Trabajar con gran cantidad datos incompletos.</a:t>
            </a:r>
          </a:p>
          <a:p>
            <a:r>
              <a:rPr lang="es-MX" sz="2400" dirty="0"/>
              <a:t>Procesar datos que suelen estar desordenados o no estructurados.</a:t>
            </a:r>
          </a:p>
          <a:p>
            <a:r>
              <a:rPr lang="es-MX" sz="2400" dirty="0"/>
              <a:t>Analizar los datos para detectar la información que contienen y extraer conocimiento</a:t>
            </a:r>
          </a:p>
          <a:p>
            <a:r>
              <a:rPr lang="es-MX" sz="2400" dirty="0"/>
              <a:t>Gestionar y procesar cantidades de datos inabordables (Big Data) de administrar convencionalmente. </a:t>
            </a:r>
          </a:p>
          <a:p>
            <a:endParaRPr lang="es-MX" sz="2400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6989" y="2416174"/>
            <a:ext cx="4349511" cy="289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044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Problemas 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81192" y="1520096"/>
            <a:ext cx="11029615" cy="3678303"/>
          </a:xfrm>
        </p:spPr>
        <p:txBody>
          <a:bodyPr>
            <a:normAutofit/>
          </a:bodyPr>
          <a:lstStyle/>
          <a:p>
            <a:r>
              <a:rPr lang="es-MX" sz="2400" dirty="0"/>
              <a:t>Mantener la confidencialidad de la información</a:t>
            </a:r>
          </a:p>
          <a:p>
            <a:r>
              <a:rPr lang="es-MX" sz="2400" dirty="0"/>
              <a:t>Respetar los derechos de propiedad</a:t>
            </a:r>
          </a:p>
          <a:p>
            <a:r>
              <a:rPr lang="es-MX" sz="2400" dirty="0"/>
              <a:t>Prever el uso fraudulento </a:t>
            </a:r>
          </a:p>
          <a:p>
            <a:r>
              <a:rPr lang="es-MX" sz="2400" dirty="0"/>
              <a:t>Mejorar la seguridad para evitar perdidas por averías</a:t>
            </a:r>
          </a:p>
          <a:p>
            <a:r>
              <a:rPr lang="es-MX" sz="2400" dirty="0"/>
              <a:t>Preservar la información  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5300" y="4229100"/>
            <a:ext cx="4394200" cy="219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4554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Las 5 etapas del análisis de datos</a:t>
            </a:r>
          </a:p>
        </p:txBody>
      </p:sp>
      <p:sp>
        <p:nvSpPr>
          <p:cNvPr id="4" name="Rectángulo redondeado 3"/>
          <p:cNvSpPr/>
          <p:nvPr/>
        </p:nvSpPr>
        <p:spPr>
          <a:xfrm>
            <a:off x="419100" y="2276970"/>
            <a:ext cx="2590800" cy="9017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Enmarcar el problema </a:t>
            </a:r>
          </a:p>
          <a:p>
            <a:pPr algn="ctr"/>
            <a:r>
              <a:rPr lang="es-MX" dirty="0"/>
              <a:t>Hacer las preguntas adecuadas</a:t>
            </a:r>
          </a:p>
        </p:txBody>
      </p:sp>
      <p:sp>
        <p:nvSpPr>
          <p:cNvPr id="5" name="Rectángulo redondeado 4"/>
          <p:cNvSpPr/>
          <p:nvPr/>
        </p:nvSpPr>
        <p:spPr>
          <a:xfrm>
            <a:off x="419100" y="3410940"/>
            <a:ext cx="2590800" cy="9017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Adquirir y preparar los datos</a:t>
            </a:r>
          </a:p>
        </p:txBody>
      </p:sp>
      <p:sp>
        <p:nvSpPr>
          <p:cNvPr id="6" name="Rectángulo redondeado 5"/>
          <p:cNvSpPr/>
          <p:nvPr/>
        </p:nvSpPr>
        <p:spPr>
          <a:xfrm>
            <a:off x="3845092" y="3861790"/>
            <a:ext cx="2590800" cy="9017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Explorar los datos</a:t>
            </a:r>
          </a:p>
        </p:txBody>
      </p:sp>
      <p:sp>
        <p:nvSpPr>
          <p:cNvPr id="7" name="Rectángulo redondeado 6"/>
          <p:cNvSpPr/>
          <p:nvPr/>
        </p:nvSpPr>
        <p:spPr>
          <a:xfrm>
            <a:off x="7073899" y="4675910"/>
            <a:ext cx="2590800" cy="9017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Modelizar y evaluar los datos</a:t>
            </a:r>
          </a:p>
        </p:txBody>
      </p:sp>
      <p:sp>
        <p:nvSpPr>
          <p:cNvPr id="8" name="Rectángulo redondeado 7"/>
          <p:cNvSpPr/>
          <p:nvPr/>
        </p:nvSpPr>
        <p:spPr>
          <a:xfrm>
            <a:off x="7073899" y="5808146"/>
            <a:ext cx="2590800" cy="9017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Comunicar los resultados y/o puestas en producción</a:t>
            </a:r>
          </a:p>
        </p:txBody>
      </p:sp>
      <p:sp>
        <p:nvSpPr>
          <p:cNvPr id="9" name="CuadroTexto 8"/>
          <p:cNvSpPr txBox="1"/>
          <p:nvPr/>
        </p:nvSpPr>
        <p:spPr>
          <a:xfrm>
            <a:off x="3171992" y="2404654"/>
            <a:ext cx="2667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Cual es el objetivo?</a:t>
            </a:r>
          </a:p>
          <a:p>
            <a:r>
              <a:rPr lang="es-MX" dirty="0"/>
              <a:t>Que queremos?</a:t>
            </a:r>
          </a:p>
        </p:txBody>
      </p:sp>
      <p:sp>
        <p:nvSpPr>
          <p:cNvPr id="10" name="CuadroTexto 9"/>
          <p:cNvSpPr txBox="1"/>
          <p:nvPr/>
        </p:nvSpPr>
        <p:spPr>
          <a:xfrm>
            <a:off x="300288" y="4458155"/>
            <a:ext cx="354480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Que recursos tenemos para obtener datos?</a:t>
            </a:r>
          </a:p>
          <a:p>
            <a:r>
              <a:rPr lang="es-MX" dirty="0"/>
              <a:t>Que información es relevante?</a:t>
            </a:r>
          </a:p>
          <a:p>
            <a:r>
              <a:rPr lang="es-MX" u="sng" dirty="0"/>
              <a:t>Limpiar y filtrar </a:t>
            </a:r>
            <a:r>
              <a:rPr lang="es-MX" dirty="0"/>
              <a:t>los datos para análisis</a:t>
            </a:r>
          </a:p>
        </p:txBody>
      </p:sp>
      <p:sp>
        <p:nvSpPr>
          <p:cNvPr id="11" name="CuadroTexto 10"/>
          <p:cNvSpPr txBox="1"/>
          <p:nvPr/>
        </p:nvSpPr>
        <p:spPr>
          <a:xfrm>
            <a:off x="3845092" y="4929906"/>
            <a:ext cx="2667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Visualizar los datos</a:t>
            </a:r>
          </a:p>
          <a:p>
            <a:r>
              <a:rPr lang="es-MX" dirty="0"/>
              <a:t>Localizar tendencias, correlaciones o patrones</a:t>
            </a:r>
          </a:p>
        </p:txBody>
      </p:sp>
      <p:sp>
        <p:nvSpPr>
          <p:cNvPr id="12" name="CuadroTexto 11"/>
          <p:cNvSpPr txBox="1"/>
          <p:nvPr/>
        </p:nvSpPr>
        <p:spPr>
          <a:xfrm>
            <a:off x="9740899" y="4929906"/>
            <a:ext cx="266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Crear y evaluar modelo</a:t>
            </a:r>
          </a:p>
        </p:txBody>
      </p:sp>
      <p:sp>
        <p:nvSpPr>
          <p:cNvPr id="13" name="CuadroTexto 12"/>
          <p:cNvSpPr txBox="1"/>
          <p:nvPr/>
        </p:nvSpPr>
        <p:spPr>
          <a:xfrm>
            <a:off x="9740899" y="5786516"/>
            <a:ext cx="25527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Obtención de resultados</a:t>
            </a:r>
          </a:p>
          <a:p>
            <a:r>
              <a:rPr lang="es-MX" dirty="0"/>
              <a:t>Aprendido</a:t>
            </a:r>
          </a:p>
          <a:p>
            <a:r>
              <a:rPr lang="es-MX" dirty="0"/>
              <a:t>Tienen sentido?</a:t>
            </a:r>
          </a:p>
        </p:txBody>
      </p:sp>
      <p:sp>
        <p:nvSpPr>
          <p:cNvPr id="14" name="CuadroTexto 13"/>
          <p:cNvSpPr txBox="1"/>
          <p:nvPr/>
        </p:nvSpPr>
        <p:spPr>
          <a:xfrm>
            <a:off x="160588" y="1841998"/>
            <a:ext cx="8412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600" dirty="0">
                <a:solidFill>
                  <a:srgbClr val="C00000"/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1</a:t>
            </a:r>
          </a:p>
        </p:txBody>
      </p:sp>
      <p:sp>
        <p:nvSpPr>
          <p:cNvPr id="15" name="CuadroTexto 14"/>
          <p:cNvSpPr txBox="1"/>
          <p:nvPr/>
        </p:nvSpPr>
        <p:spPr>
          <a:xfrm>
            <a:off x="93913" y="2995441"/>
            <a:ext cx="8412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600" dirty="0">
                <a:solidFill>
                  <a:srgbClr val="C00000"/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2</a:t>
            </a:r>
          </a:p>
        </p:txBody>
      </p:sp>
      <p:sp>
        <p:nvSpPr>
          <p:cNvPr id="16" name="CuadroTexto 15"/>
          <p:cNvSpPr txBox="1"/>
          <p:nvPr/>
        </p:nvSpPr>
        <p:spPr>
          <a:xfrm>
            <a:off x="3538788" y="3466652"/>
            <a:ext cx="8412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600" dirty="0">
                <a:solidFill>
                  <a:srgbClr val="C00000"/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3</a:t>
            </a:r>
          </a:p>
        </p:txBody>
      </p:sp>
      <p:sp>
        <p:nvSpPr>
          <p:cNvPr id="17" name="CuadroTexto 16"/>
          <p:cNvSpPr txBox="1"/>
          <p:nvPr/>
        </p:nvSpPr>
        <p:spPr>
          <a:xfrm>
            <a:off x="6742196" y="4237477"/>
            <a:ext cx="8412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600" dirty="0">
                <a:solidFill>
                  <a:srgbClr val="C00000"/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4</a:t>
            </a:r>
          </a:p>
        </p:txBody>
      </p:sp>
      <p:sp>
        <p:nvSpPr>
          <p:cNvPr id="18" name="CuadroTexto 17"/>
          <p:cNvSpPr txBox="1"/>
          <p:nvPr/>
        </p:nvSpPr>
        <p:spPr>
          <a:xfrm>
            <a:off x="6766092" y="5463350"/>
            <a:ext cx="8412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600" dirty="0">
                <a:solidFill>
                  <a:srgbClr val="C00000"/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5</a:t>
            </a:r>
          </a:p>
        </p:txBody>
      </p:sp>
      <p:sp>
        <p:nvSpPr>
          <p:cNvPr id="19" name="Flecha izquierda y derecha 18"/>
          <p:cNvSpPr/>
          <p:nvPr/>
        </p:nvSpPr>
        <p:spPr>
          <a:xfrm rot="5400000">
            <a:off x="6353404" y="5270277"/>
            <a:ext cx="666990" cy="313791"/>
          </a:xfrm>
          <a:prstGeom prst="leftRightArrow">
            <a:avLst>
              <a:gd name="adj1" fmla="val 28438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0" name="Flecha izquierda y derecha 19"/>
          <p:cNvSpPr/>
          <p:nvPr/>
        </p:nvSpPr>
        <p:spPr>
          <a:xfrm rot="5400000">
            <a:off x="3139604" y="4342693"/>
            <a:ext cx="666990" cy="313791"/>
          </a:xfrm>
          <a:prstGeom prst="leftRightArrow">
            <a:avLst>
              <a:gd name="adj1" fmla="val 28438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1" name="Flecha izquierda y derecha 20"/>
          <p:cNvSpPr/>
          <p:nvPr/>
        </p:nvSpPr>
        <p:spPr>
          <a:xfrm rot="5400000">
            <a:off x="2949051" y="3239262"/>
            <a:ext cx="666990" cy="313791"/>
          </a:xfrm>
          <a:prstGeom prst="leftRightArrow">
            <a:avLst>
              <a:gd name="adj1" fmla="val 28438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539353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Aplicaciones y ejemplos del mundo del data </a:t>
            </a:r>
            <a:r>
              <a:rPr lang="es-MX" dirty="0" err="1"/>
              <a:t>Science</a:t>
            </a:r>
            <a:endParaRPr lang="es-MX" dirty="0"/>
          </a:p>
          <a:p>
            <a:r>
              <a:rPr lang="es-MX" dirty="0"/>
              <a:t>Limpieza de datos</a:t>
            </a:r>
          </a:p>
          <a:p>
            <a:r>
              <a:rPr lang="es-MX" dirty="0"/>
              <a:t>Operaciones de manejo de datos</a:t>
            </a:r>
          </a:p>
          <a:p>
            <a:r>
              <a:rPr lang="es-MX" dirty="0"/>
              <a:t>Que nos depara el futuro</a:t>
            </a:r>
          </a:p>
          <a:p>
            <a:endParaRPr lang="es-MX" dirty="0"/>
          </a:p>
          <a:p>
            <a:r>
              <a:rPr lang="es-MX" dirty="0" err="1"/>
              <a:t>Recopilacion</a:t>
            </a:r>
            <a:r>
              <a:rPr lang="es-MX" dirty="0"/>
              <a:t> de información automática con </a:t>
            </a:r>
            <a:r>
              <a:rPr lang="es-MX" dirty="0" err="1"/>
              <a:t>Maltego</a:t>
            </a:r>
            <a:r>
              <a:rPr lang="es-MX" dirty="0"/>
              <a:t> // </a:t>
            </a:r>
            <a:r>
              <a:rPr lang="es-MX" dirty="0" err="1"/>
              <a:t>Recon</a:t>
            </a:r>
            <a:r>
              <a:rPr lang="es-MX" dirty="0"/>
              <a:t>-NG</a:t>
            </a:r>
          </a:p>
          <a:p>
            <a:r>
              <a:rPr lang="es-MX" dirty="0"/>
              <a:t>Información en documentos y metadatos</a:t>
            </a:r>
          </a:p>
          <a:p>
            <a:endParaRPr lang="es-MX" dirty="0"/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7363732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/>
              <a:t>python</a:t>
            </a:r>
            <a:endParaRPr lang="es-MX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5296" y="1893950"/>
            <a:ext cx="6928304" cy="3831435"/>
          </a:xfrm>
          <a:prstGeom prst="rect">
            <a:avLst/>
          </a:prstGeom>
        </p:spPr>
      </p:pic>
      <p:sp>
        <p:nvSpPr>
          <p:cNvPr id="4" name="Rectángulo 3"/>
          <p:cNvSpPr/>
          <p:nvPr/>
        </p:nvSpPr>
        <p:spPr>
          <a:xfrm>
            <a:off x="135949" y="6178603"/>
            <a:ext cx="24485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dirty="0">
                <a:hlinkClick r:id="rId4"/>
              </a:rPr>
              <a:t>https://www.python.org/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406807262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anaconda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1028" y="2101268"/>
            <a:ext cx="4647504" cy="2318552"/>
          </a:xfrm>
          <a:prstGeom prst="rect">
            <a:avLst/>
          </a:prstGeom>
        </p:spPr>
      </p:pic>
      <p:sp>
        <p:nvSpPr>
          <p:cNvPr id="4" name="Rectángulo 3"/>
          <p:cNvSpPr/>
          <p:nvPr/>
        </p:nvSpPr>
        <p:spPr>
          <a:xfrm>
            <a:off x="280776" y="6164955"/>
            <a:ext cx="39058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dirty="0">
                <a:hlinkClick r:id="rId4"/>
              </a:rPr>
              <a:t>https://www.anaconda.com/distribution/</a:t>
            </a:r>
            <a:endParaRPr lang="es-MX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6525" y="4781550"/>
            <a:ext cx="4810125" cy="2076450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280776" y="5635109"/>
            <a:ext cx="45960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dirty="0"/>
              <a:t>Distribución de </a:t>
            </a:r>
            <a:r>
              <a:rPr lang="es-MX" dirty="0" err="1"/>
              <a:t>python</a:t>
            </a:r>
            <a:r>
              <a:rPr lang="es-MX" dirty="0"/>
              <a:t> para Cálculo Numérico</a:t>
            </a:r>
          </a:p>
        </p:txBody>
      </p:sp>
    </p:spTree>
    <p:extLst>
      <p:ext uri="{BB962C8B-B14F-4D97-AF65-F5344CB8AC3E}">
        <p14:creationId xmlns:p14="http://schemas.microsoft.com/office/powerpoint/2010/main" val="172429662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Python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1189" y="2351314"/>
            <a:ext cx="5784525" cy="2641600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301490" y="6124012"/>
            <a:ext cx="18991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dirty="0">
                <a:hlinkClick r:id="rId4"/>
              </a:rPr>
              <a:t>https://jupyter.org/</a:t>
            </a:r>
            <a:endParaRPr lang="es-MX" dirty="0"/>
          </a:p>
        </p:txBody>
      </p:sp>
      <p:sp>
        <p:nvSpPr>
          <p:cNvPr id="5" name="Rectángulo 4"/>
          <p:cNvSpPr/>
          <p:nvPr/>
        </p:nvSpPr>
        <p:spPr>
          <a:xfrm>
            <a:off x="4978035" y="5628272"/>
            <a:ext cx="695949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dirty="0"/>
              <a:t>Notebook es una aplicación web para limpiar datos, transformarlos, realizar simulaciones numéricas, modelos estadísticos, visualizaciones de datos, machine </a:t>
            </a:r>
            <a:r>
              <a:rPr lang="es-MX" dirty="0" err="1"/>
              <a:t>learning</a:t>
            </a:r>
            <a:r>
              <a:rPr lang="es-MX" dirty="0"/>
              <a:t>, </a:t>
            </a:r>
            <a:r>
              <a:rPr lang="es-MX" dirty="0" err="1"/>
              <a:t>etc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46001353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panda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81193" y="2905669"/>
            <a:ext cx="11029615" cy="3678303"/>
          </a:xfrm>
        </p:spPr>
        <p:txBody>
          <a:bodyPr/>
          <a:lstStyle/>
          <a:p>
            <a:r>
              <a:rPr lang="es-MX" dirty="0"/>
              <a:t>Paquete de </a:t>
            </a:r>
            <a:r>
              <a:rPr lang="es-MX" b="1" dirty="0"/>
              <a:t>Python</a:t>
            </a:r>
            <a:r>
              <a:rPr lang="es-MX" dirty="0"/>
              <a:t> que proporciona estructuras de datos similares a los </a:t>
            </a:r>
            <a:r>
              <a:rPr lang="es-MX" dirty="0" err="1"/>
              <a:t>dataframes</a:t>
            </a:r>
            <a:r>
              <a:rPr lang="es-MX" dirty="0"/>
              <a:t> de R. </a:t>
            </a:r>
          </a:p>
          <a:p>
            <a:r>
              <a:rPr lang="es-MX" dirty="0"/>
              <a:t>Trabajo de datos tabulares con columnas de tipo heterogéneo con etiquetas en columnas y filas.</a:t>
            </a:r>
          </a:p>
          <a:p>
            <a:endParaRPr lang="es-MX" dirty="0"/>
          </a:p>
          <a:p>
            <a:endParaRPr lang="es-MX" dirty="0"/>
          </a:p>
          <a:p>
            <a:endParaRPr lang="es-MX" dirty="0"/>
          </a:p>
          <a:p>
            <a:endParaRPr lang="es-MX" dirty="0"/>
          </a:p>
          <a:p>
            <a:pPr marL="0" indent="0">
              <a:buNone/>
            </a:pPr>
            <a:r>
              <a:rPr lang="es-MX" dirty="0">
                <a:hlinkClick r:id="rId3"/>
              </a:rPr>
              <a:t>https://pandas.pydata.org/</a:t>
            </a:r>
            <a:endParaRPr lang="es-MX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1363" y="1940588"/>
            <a:ext cx="6181725" cy="124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2809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Sobre el instructor</a:t>
            </a:r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0283687" y="4598505"/>
            <a:ext cx="1556381" cy="1945477"/>
          </a:xfrm>
        </p:spPr>
      </p:pic>
      <p:sp>
        <p:nvSpPr>
          <p:cNvPr id="5" name="Marcador de contenido 2"/>
          <p:cNvSpPr txBox="1">
            <a:spLocks/>
          </p:cNvSpPr>
          <p:nvPr/>
        </p:nvSpPr>
        <p:spPr>
          <a:xfrm>
            <a:off x="581192" y="2180496"/>
            <a:ext cx="11029615" cy="36783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sz="2400" dirty="0"/>
              <a:t>Saul Ortega, México</a:t>
            </a:r>
          </a:p>
          <a:p>
            <a:r>
              <a:rPr lang="es-MX" sz="2400" dirty="0"/>
              <a:t>Ingeniero en Telemática, Instituto Politécnico Nacional, México</a:t>
            </a:r>
          </a:p>
          <a:p>
            <a:pPr lvl="1"/>
            <a:r>
              <a:rPr lang="es-MX" dirty="0"/>
              <a:t>Ingeniería Civil en Electrónica y Civil en Informática, Universidad Mayor, Chile.</a:t>
            </a:r>
            <a:endParaRPr lang="es-MX" sz="2200" dirty="0"/>
          </a:p>
          <a:p>
            <a:r>
              <a:rPr lang="es-MX" sz="2400" dirty="0"/>
              <a:t>Ingeniero de TELMEX para gestión de implementación de TI, CNOC, NOC y SOC.</a:t>
            </a:r>
          </a:p>
          <a:p>
            <a:r>
              <a:rPr lang="es-MX" sz="2400" dirty="0"/>
              <a:t>Director de NetMex </a:t>
            </a:r>
          </a:p>
          <a:p>
            <a:r>
              <a:rPr lang="es-MX" sz="2400" dirty="0"/>
              <a:t>Parte del equipo CICS </a:t>
            </a:r>
            <a:r>
              <a:rPr lang="es-MX" sz="2400" dirty="0" err="1"/>
              <a:t>UMayor</a:t>
            </a:r>
            <a:endParaRPr lang="es-MX" sz="2400" dirty="0"/>
          </a:p>
          <a:p>
            <a:r>
              <a:rPr lang="es-MX" sz="2400" dirty="0"/>
              <a:t>Co-Creador de Ransomware </a:t>
            </a:r>
            <a:r>
              <a:rPr lang="es-MX" sz="2400" dirty="0" err="1"/>
              <a:t>Prevent</a:t>
            </a:r>
            <a:endParaRPr lang="es-MX" sz="2400" dirty="0"/>
          </a:p>
        </p:txBody>
      </p:sp>
      <p:sp>
        <p:nvSpPr>
          <p:cNvPr id="6" name="Rectángulo 5"/>
          <p:cNvSpPr/>
          <p:nvPr/>
        </p:nvSpPr>
        <p:spPr>
          <a:xfrm>
            <a:off x="7832035" y="5969396"/>
            <a:ext cx="245165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2000" dirty="0">
                <a:solidFill>
                  <a:schemeClr val="tx2"/>
                </a:solidFill>
                <a:hlinkClick r:id="rId3"/>
              </a:rPr>
              <a:t>saul.ortega@mayor.cl</a:t>
            </a:r>
            <a:endParaRPr lang="es-MX" sz="2000" dirty="0">
              <a:solidFill>
                <a:schemeClr val="tx2"/>
              </a:solidFill>
            </a:endParaRPr>
          </a:p>
          <a:p>
            <a:r>
              <a:rPr lang="es-MX" sz="2000" dirty="0">
                <a:solidFill>
                  <a:schemeClr val="tx2"/>
                </a:solidFill>
              </a:rPr>
              <a:t>Cel. +56 990847972</a:t>
            </a:r>
          </a:p>
        </p:txBody>
      </p:sp>
    </p:spTree>
    <p:extLst>
      <p:ext uri="{BB962C8B-B14F-4D97-AF65-F5344CB8AC3E}">
        <p14:creationId xmlns:p14="http://schemas.microsoft.com/office/powerpoint/2010/main" val="96903588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/>
              <a:t>Numpy</a:t>
            </a:r>
            <a:endParaRPr lang="es-MX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81192" y="2833138"/>
            <a:ext cx="11029615" cy="3678303"/>
          </a:xfrm>
        </p:spPr>
        <p:txBody>
          <a:bodyPr/>
          <a:lstStyle/>
          <a:p>
            <a:r>
              <a:rPr lang="es-MX" dirty="0"/>
              <a:t> Sirve para realizar cálculos numéricos con matrices de forma sencilla y eficiente</a:t>
            </a:r>
          </a:p>
          <a:p>
            <a:pPr marL="0" indent="0">
              <a:buNone/>
            </a:pPr>
            <a:endParaRPr lang="es-MX" dirty="0">
              <a:hlinkClick r:id="rId3"/>
            </a:endParaRPr>
          </a:p>
          <a:p>
            <a:pPr marL="0" indent="0">
              <a:buNone/>
            </a:pPr>
            <a:endParaRPr lang="es-MX" dirty="0">
              <a:hlinkClick r:id="rId3"/>
            </a:endParaRPr>
          </a:p>
          <a:p>
            <a:pPr marL="0" indent="0">
              <a:buNone/>
            </a:pPr>
            <a:endParaRPr lang="es-MX" dirty="0">
              <a:hlinkClick r:id="rId3"/>
            </a:endParaRPr>
          </a:p>
          <a:p>
            <a:pPr marL="0" indent="0">
              <a:buNone/>
            </a:pPr>
            <a:endParaRPr lang="es-MX" dirty="0">
              <a:hlinkClick r:id="rId3"/>
            </a:endParaRPr>
          </a:p>
          <a:p>
            <a:pPr marL="0" indent="0">
              <a:buNone/>
            </a:pPr>
            <a:r>
              <a:rPr lang="es-MX" dirty="0">
                <a:hlinkClick r:id="rId3"/>
              </a:rPr>
              <a:t>https://www.numpy.org/</a:t>
            </a:r>
            <a:endParaRPr lang="es-MX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5746" y="1805894"/>
            <a:ext cx="3913850" cy="1578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29631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/>
              <a:t>matplotlib</a:t>
            </a:r>
            <a:endParaRPr lang="es-MX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81193" y="2576281"/>
            <a:ext cx="11029615" cy="3678303"/>
          </a:xfrm>
        </p:spPr>
        <p:txBody>
          <a:bodyPr/>
          <a:lstStyle/>
          <a:p>
            <a:r>
              <a:rPr lang="es-MX" dirty="0" err="1"/>
              <a:t>Reprepresentaciones</a:t>
            </a:r>
            <a:r>
              <a:rPr lang="es-MX" dirty="0"/>
              <a:t> graficas en 2D y 3D</a:t>
            </a:r>
          </a:p>
          <a:p>
            <a:r>
              <a:rPr lang="es-MX" dirty="0"/>
              <a:t>Gran capacidad de gráficos, estáticos y dinámicos.</a:t>
            </a:r>
          </a:p>
          <a:p>
            <a:r>
              <a:rPr lang="es-MX" dirty="0"/>
              <a:t>Histogramas, diagramas de barras, nubes de dispersión, diagramas de errores, mapa de calor, pastel, etc.</a:t>
            </a:r>
          </a:p>
          <a:p>
            <a:r>
              <a:rPr lang="es-MX" dirty="0"/>
              <a:t>Manipulación al grafico, colores,  </a:t>
            </a:r>
          </a:p>
          <a:p>
            <a:pPr marL="0" indent="0">
              <a:buNone/>
            </a:pPr>
            <a:endParaRPr lang="es-MX" dirty="0">
              <a:hlinkClick r:id="rId3"/>
            </a:endParaRPr>
          </a:p>
          <a:p>
            <a:pPr marL="0" indent="0">
              <a:buNone/>
            </a:pPr>
            <a:r>
              <a:rPr lang="es-MX" dirty="0">
                <a:hlinkClick r:id="rId3"/>
              </a:rPr>
              <a:t>https://matplotlib.org/</a:t>
            </a:r>
            <a:endParaRPr lang="es-MX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4952" y="2180496"/>
            <a:ext cx="5048250" cy="120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48992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/>
              <a:t>IPython</a:t>
            </a:r>
            <a:endParaRPr lang="es-MX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Libreta con </a:t>
            </a:r>
            <a:r>
              <a:rPr lang="es-MX" dirty="0" err="1"/>
              <a:t>fuciones</a:t>
            </a:r>
            <a:r>
              <a:rPr lang="es-MX" dirty="0"/>
              <a:t> para cálculos </a:t>
            </a:r>
          </a:p>
          <a:p>
            <a:r>
              <a:rPr lang="es-MX" dirty="0"/>
              <a:t>Interfaz gráfica de desarrollo ID</a:t>
            </a:r>
          </a:p>
          <a:p>
            <a:endParaRPr lang="es-MX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3856" y="2180496"/>
            <a:ext cx="6886575" cy="1333500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720287" y="5954007"/>
            <a:ext cx="19622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dirty="0">
                <a:hlinkClick r:id="rId3"/>
              </a:rPr>
              <a:t>https://ipython.org/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26805010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/>
              <a:t>Scikit-learn</a:t>
            </a:r>
            <a:endParaRPr lang="es-MX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4384077"/>
          </a:xfrm>
        </p:spPr>
        <p:txBody>
          <a:bodyPr numCol="2">
            <a:normAutofit fontScale="92500"/>
          </a:bodyPr>
          <a:lstStyle/>
          <a:p>
            <a:pPr marL="0" indent="0" fontAlgn="base">
              <a:buNone/>
            </a:pPr>
            <a:r>
              <a:rPr lang="es-MX" dirty="0" err="1"/>
              <a:t>Posse</a:t>
            </a:r>
            <a:r>
              <a:rPr lang="es-MX" dirty="0"/>
              <a:t> técnicas de aprendizaje automático que podemos usar:</a:t>
            </a:r>
          </a:p>
          <a:p>
            <a:pPr fontAlgn="base"/>
            <a:r>
              <a:rPr lang="es-MX" dirty="0"/>
              <a:t>Regresión logística</a:t>
            </a:r>
          </a:p>
          <a:p>
            <a:pPr fontAlgn="base"/>
            <a:r>
              <a:rPr lang="es-MX" dirty="0"/>
              <a:t>Regresión lineal y polinómica</a:t>
            </a:r>
          </a:p>
          <a:p>
            <a:pPr fontAlgn="base"/>
            <a:r>
              <a:rPr lang="es-MX" dirty="0"/>
              <a:t>Máquinas de vectores de soporte</a:t>
            </a:r>
          </a:p>
          <a:p>
            <a:pPr fontAlgn="base"/>
            <a:r>
              <a:rPr lang="es-MX" dirty="0"/>
              <a:t>árboles de decisión</a:t>
            </a:r>
          </a:p>
          <a:p>
            <a:pPr fontAlgn="base"/>
            <a:r>
              <a:rPr lang="es-MX" dirty="0"/>
              <a:t>Bosques aleatorios (</a:t>
            </a:r>
            <a:r>
              <a:rPr lang="es-MX" dirty="0" err="1"/>
              <a:t>random</a:t>
            </a:r>
            <a:r>
              <a:rPr lang="es-MX" dirty="0"/>
              <a:t> </a:t>
            </a:r>
            <a:r>
              <a:rPr lang="es-MX" dirty="0" err="1"/>
              <a:t>forests</a:t>
            </a:r>
            <a:r>
              <a:rPr lang="es-MX" dirty="0"/>
              <a:t>)</a:t>
            </a:r>
          </a:p>
          <a:p>
            <a:pPr fontAlgn="base"/>
            <a:r>
              <a:rPr lang="es-MX" dirty="0"/>
              <a:t>Agrupamiento (</a:t>
            </a:r>
            <a:r>
              <a:rPr lang="es-MX" dirty="0" err="1"/>
              <a:t>clustering</a:t>
            </a:r>
            <a:r>
              <a:rPr lang="es-MX" dirty="0"/>
              <a:t>)</a:t>
            </a:r>
          </a:p>
          <a:p>
            <a:pPr fontAlgn="base"/>
            <a:r>
              <a:rPr lang="es-MX" dirty="0"/>
              <a:t>Modelos basados en instancias</a:t>
            </a:r>
          </a:p>
          <a:p>
            <a:pPr fontAlgn="base"/>
            <a:r>
              <a:rPr lang="es-MX" dirty="0"/>
              <a:t>Clasificadores bayesianos</a:t>
            </a:r>
          </a:p>
          <a:p>
            <a:pPr fontAlgn="base"/>
            <a:r>
              <a:rPr lang="es-MX" dirty="0"/>
              <a:t>Reducción de </a:t>
            </a:r>
            <a:r>
              <a:rPr lang="es-MX" dirty="0" err="1"/>
              <a:t>dimensionalidad</a:t>
            </a:r>
            <a:endParaRPr lang="es-MX" dirty="0"/>
          </a:p>
          <a:p>
            <a:pPr fontAlgn="base"/>
            <a:r>
              <a:rPr lang="es-MX" dirty="0"/>
              <a:t>Detección de anomalías</a:t>
            </a:r>
          </a:p>
          <a:p>
            <a:endParaRPr lang="es-MX" dirty="0"/>
          </a:p>
          <a:p>
            <a:endParaRPr lang="es-MX" dirty="0"/>
          </a:p>
          <a:p>
            <a:endParaRPr lang="es-MX" dirty="0"/>
          </a:p>
          <a:p>
            <a:endParaRPr lang="es-MX" dirty="0"/>
          </a:p>
          <a:p>
            <a:pPr marL="0" indent="0">
              <a:buNone/>
            </a:pPr>
            <a:endParaRPr lang="es-MX" dirty="0"/>
          </a:p>
          <a:p>
            <a:pPr marL="0" indent="0">
              <a:buNone/>
            </a:pPr>
            <a:endParaRPr lang="es-MX" dirty="0">
              <a:hlinkClick r:id="rId3"/>
            </a:endParaRPr>
          </a:p>
          <a:p>
            <a:pPr marL="0" indent="0">
              <a:buNone/>
            </a:pPr>
            <a:endParaRPr lang="es-MX" dirty="0">
              <a:hlinkClick r:id="rId3"/>
            </a:endParaRPr>
          </a:p>
          <a:p>
            <a:pPr marL="0" indent="0">
              <a:buNone/>
            </a:pPr>
            <a:endParaRPr lang="es-MX" dirty="0">
              <a:hlinkClick r:id="rId3"/>
            </a:endParaRPr>
          </a:p>
          <a:p>
            <a:pPr marL="0" indent="0">
              <a:buNone/>
            </a:pPr>
            <a:endParaRPr lang="es-MX" dirty="0">
              <a:hlinkClick r:id="rId3"/>
            </a:endParaRPr>
          </a:p>
          <a:p>
            <a:pPr marL="0" indent="0">
              <a:buNone/>
            </a:pPr>
            <a:endParaRPr lang="es-MX" dirty="0">
              <a:hlinkClick r:id="rId3"/>
            </a:endParaRPr>
          </a:p>
          <a:p>
            <a:pPr marL="0" indent="0">
              <a:buNone/>
            </a:pPr>
            <a:r>
              <a:rPr lang="es-MX" dirty="0">
                <a:hlinkClick r:id="rId3"/>
              </a:rPr>
              <a:t>https://scikit-learn.org/stable/</a:t>
            </a:r>
            <a:endParaRPr lang="es-MX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8683" y="3050227"/>
            <a:ext cx="6976507" cy="2180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0785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Limpieza de datos</a:t>
            </a:r>
          </a:p>
        </p:txBody>
      </p:sp>
      <p:sp>
        <p:nvSpPr>
          <p:cNvPr id="5" name="Marcador de contenido 4"/>
          <p:cNvSpPr>
            <a:spLocks noGrp="1"/>
          </p:cNvSpPr>
          <p:nvPr>
            <p:ph idx="1"/>
          </p:nvPr>
        </p:nvSpPr>
        <p:spPr>
          <a:xfrm>
            <a:off x="581192" y="1883392"/>
            <a:ext cx="7461387" cy="47903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MX" u="sng" dirty="0"/>
              <a:t>Limpiar los datos afecta el modo en que los resultados se interpretan. </a:t>
            </a:r>
          </a:p>
          <a:p>
            <a:pPr marL="0" indent="0">
              <a:buNone/>
            </a:pPr>
            <a:r>
              <a:rPr lang="es-MX" dirty="0"/>
              <a:t>Limpiar registros no válidos y elegir las columnas.</a:t>
            </a:r>
          </a:p>
          <a:p>
            <a:r>
              <a:rPr lang="es-MX" dirty="0"/>
              <a:t>Controlar los valores NULL correctamente.</a:t>
            </a:r>
          </a:p>
          <a:p>
            <a:r>
              <a:rPr lang="es-MX" dirty="0"/>
              <a:t>Agregar etiquetas para mejorar la utilidad de los resultados.</a:t>
            </a:r>
          </a:p>
          <a:p>
            <a:r>
              <a:rPr lang="es-MX" dirty="0"/>
              <a:t>Convertir los tipos de datos o categorizar los valores en caso necesario para el análisis.</a:t>
            </a:r>
          </a:p>
          <a:p>
            <a:endParaRPr lang="es-MX" dirty="0"/>
          </a:p>
        </p:txBody>
      </p:sp>
      <p:pic>
        <p:nvPicPr>
          <p:cNvPr id="8" name="Marcador de contenido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2579" y="2768861"/>
            <a:ext cx="3708905" cy="2245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92926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Data </a:t>
            </a:r>
            <a:r>
              <a:rPr lang="es-MX" dirty="0" err="1"/>
              <a:t>cleaning</a:t>
            </a:r>
            <a:endParaRPr lang="es-MX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81192" y="2180497"/>
            <a:ext cx="11029615" cy="2295970"/>
          </a:xfrm>
        </p:spPr>
        <p:txBody>
          <a:bodyPr/>
          <a:lstStyle/>
          <a:p>
            <a:r>
              <a:rPr lang="es-MX" dirty="0"/>
              <a:t>Viene en un fichero, CSV, TXT, </a:t>
            </a:r>
            <a:r>
              <a:rPr lang="es-MX" dirty="0" err="1"/>
              <a:t>xlsx</a:t>
            </a:r>
            <a:r>
              <a:rPr lang="es-MX" dirty="0"/>
              <a:t>, separados por tabuladores, ,”,”, etc.</a:t>
            </a:r>
          </a:p>
          <a:p>
            <a:r>
              <a:rPr lang="es-MX" dirty="0"/>
              <a:t>Obtener fichero y cargado, y obtener información básica para empezar tratamiento. </a:t>
            </a:r>
          </a:p>
          <a:p>
            <a:r>
              <a:rPr lang="es-MX" dirty="0"/>
              <a:t>Los inferimos, cambios de variables.</a:t>
            </a:r>
          </a:p>
          <a:p>
            <a:r>
              <a:rPr lang="es-MX" dirty="0"/>
              <a:t>Agregamos, variables </a:t>
            </a:r>
            <a:r>
              <a:rPr lang="es-MX" dirty="0" err="1"/>
              <a:t>dymmy</a:t>
            </a:r>
            <a:r>
              <a:rPr lang="es-MX" dirty="0"/>
              <a:t>, se ser necesario para trabajo.</a:t>
            </a:r>
          </a:p>
          <a:p>
            <a:endParaRPr lang="es-MX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9763" y="4476467"/>
            <a:ext cx="7522290" cy="1864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99783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Data </a:t>
            </a:r>
            <a:r>
              <a:rPr lang="es-MX" dirty="0" err="1"/>
              <a:t>frame</a:t>
            </a:r>
            <a:endParaRPr lang="es-MX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4436435"/>
          </a:xfrm>
        </p:spPr>
        <p:txBody>
          <a:bodyPr>
            <a:normAutofit/>
          </a:bodyPr>
          <a:lstStyle/>
          <a:p>
            <a:r>
              <a:rPr lang="es-MX" dirty="0" err="1"/>
              <a:t>Dataset</a:t>
            </a:r>
            <a:r>
              <a:rPr lang="es-MX" dirty="0"/>
              <a:t> -&gt; Fichero</a:t>
            </a:r>
          </a:p>
          <a:p>
            <a:pPr lvl="1"/>
            <a:r>
              <a:rPr lang="es-MX" dirty="0"/>
              <a:t>Filas y columnas</a:t>
            </a:r>
          </a:p>
          <a:p>
            <a:r>
              <a:rPr lang="es-MX" dirty="0"/>
              <a:t>Tipo tabla </a:t>
            </a:r>
            <a:r>
              <a:rPr lang="es-MX" dirty="0" err="1"/>
              <a:t>Exel</a:t>
            </a:r>
            <a:r>
              <a:rPr lang="es-MX" dirty="0"/>
              <a:t>, CSV, TXT =&gt; valores separados por comas.</a:t>
            </a:r>
          </a:p>
          <a:p>
            <a:r>
              <a:rPr lang="es-MX" dirty="0"/>
              <a:t>Etiquetas para columnas y filas</a:t>
            </a:r>
          </a:p>
          <a:p>
            <a:r>
              <a:rPr lang="es-MX" dirty="0"/>
              <a:t>Mismo o diferente tipo de datos</a:t>
            </a:r>
          </a:p>
          <a:p>
            <a:r>
              <a:rPr lang="es-MX" dirty="0"/>
              <a:t>Conocer el fichero de datos</a:t>
            </a:r>
          </a:p>
          <a:p>
            <a:r>
              <a:rPr lang="es-MX" dirty="0"/>
              <a:t>Delimitador mas común es “,” Se tiene que indicar, ya que puede ser cualquier carácter especial.</a:t>
            </a:r>
          </a:p>
          <a:p>
            <a:r>
              <a:rPr lang="es-MX" dirty="0"/>
              <a:t>Abrir con editor de texto para ver cual es el delimitador // Si es posible preguntar sobre los datos </a:t>
            </a:r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78106504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Data </a:t>
            </a:r>
            <a:r>
              <a:rPr lang="es-MX" dirty="0" err="1"/>
              <a:t>frame</a:t>
            </a:r>
            <a:r>
              <a:rPr lang="es-MX" dirty="0"/>
              <a:t> ejemplo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2957561"/>
          </a:xfrm>
        </p:spPr>
        <p:txBody>
          <a:bodyPr>
            <a:normAutofit/>
          </a:bodyPr>
          <a:lstStyle/>
          <a:p>
            <a:r>
              <a:rPr lang="es-MX" dirty="0"/>
              <a:t>Uso publico.</a:t>
            </a:r>
          </a:p>
          <a:p>
            <a:r>
              <a:rPr lang="es-MX" dirty="0">
                <a:hlinkClick r:id="rId2"/>
              </a:rPr>
              <a:t>https://</a:t>
            </a:r>
            <a:r>
              <a:rPr lang="es-MX" sz="2000" dirty="0">
                <a:hlinkClick r:id="rId2"/>
              </a:rPr>
              <a:t>github.com/ired-iatom/Seguridad_Data</a:t>
            </a:r>
            <a:endParaRPr lang="es-MX" sz="2000" dirty="0"/>
          </a:p>
          <a:p>
            <a:endParaRPr lang="es-MX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6918" y="2292825"/>
            <a:ext cx="3899082" cy="3899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36830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idx="4294967295"/>
          </p:nvPr>
        </p:nvSpPr>
        <p:spPr>
          <a:xfrm>
            <a:off x="609600" y="595086"/>
            <a:ext cx="11029950" cy="671059"/>
          </a:xfrm>
        </p:spPr>
        <p:txBody>
          <a:bodyPr>
            <a:normAutofit/>
          </a:bodyPr>
          <a:lstStyle/>
          <a:p>
            <a:r>
              <a:rPr lang="es-MX" dirty="0">
                <a:solidFill>
                  <a:schemeClr val="tx1"/>
                </a:solidFill>
              </a:rPr>
              <a:t>Ejemplo 01 </a:t>
            </a:r>
            <a:r>
              <a:rPr lang="es-MX" dirty="0" err="1">
                <a:solidFill>
                  <a:schemeClr val="tx1"/>
                </a:solidFill>
              </a:rPr>
              <a:t>titanic</a:t>
            </a:r>
            <a:endParaRPr lang="es-MX" dirty="0">
              <a:solidFill>
                <a:schemeClr val="tx1"/>
              </a:solidFill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4294967295"/>
          </p:nvPr>
        </p:nvSpPr>
        <p:spPr>
          <a:xfrm>
            <a:off x="5572580" y="832079"/>
            <a:ext cx="6066970" cy="434066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s-MX" dirty="0">
                <a:hlinkClick r:id="rId2"/>
              </a:rPr>
              <a:t>https://github.com/ired-iatom/Seguridad_Data/tree/master/titanic</a:t>
            </a:r>
            <a:endParaRPr lang="es-MX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1503138"/>
            <a:ext cx="10574219" cy="4263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31342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idx="4294967295"/>
          </p:nvPr>
        </p:nvSpPr>
        <p:spPr>
          <a:xfrm>
            <a:off x="609600" y="595086"/>
            <a:ext cx="11029950" cy="671059"/>
          </a:xfrm>
        </p:spPr>
        <p:txBody>
          <a:bodyPr>
            <a:normAutofit/>
          </a:bodyPr>
          <a:lstStyle/>
          <a:p>
            <a:pPr algn="ctr"/>
            <a:r>
              <a:rPr lang="es-MX" dirty="0">
                <a:solidFill>
                  <a:schemeClr val="tx1"/>
                </a:solidFill>
              </a:rPr>
              <a:t>Ejemplo 01 </a:t>
            </a:r>
            <a:r>
              <a:rPr lang="es-MX" dirty="0" err="1">
                <a:solidFill>
                  <a:schemeClr val="tx1"/>
                </a:solidFill>
              </a:rPr>
              <a:t>titanic</a:t>
            </a:r>
            <a:endParaRPr lang="es-MX" dirty="0">
              <a:solidFill>
                <a:schemeClr val="tx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17" y="1369681"/>
            <a:ext cx="12091916" cy="4892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8983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Indicie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sz="2800" dirty="0"/>
              <a:t>Modulo 6</a:t>
            </a:r>
          </a:p>
          <a:p>
            <a:pPr lvl="1"/>
            <a:r>
              <a:rPr lang="es-MX" sz="2600" dirty="0"/>
              <a:t>Introducción</a:t>
            </a:r>
          </a:p>
          <a:p>
            <a:pPr lvl="1"/>
            <a:r>
              <a:rPr lang="es-MX" sz="2600" dirty="0"/>
              <a:t>Noticias</a:t>
            </a:r>
          </a:p>
          <a:p>
            <a:pPr lvl="1"/>
            <a:r>
              <a:rPr lang="es-MX" sz="2600" dirty="0"/>
              <a:t> Datos, Información y conocimiento </a:t>
            </a:r>
          </a:p>
          <a:p>
            <a:pPr lvl="1"/>
            <a:r>
              <a:rPr lang="es-MX" sz="2600" dirty="0"/>
              <a:t>Ciencia de datos</a:t>
            </a:r>
          </a:p>
          <a:p>
            <a:pPr lvl="1"/>
            <a:r>
              <a:rPr lang="es-MX" sz="2600" dirty="0"/>
              <a:t>Herramientas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88073263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/>
          </p:cNvSpPr>
          <p:nvPr/>
        </p:nvSpPr>
        <p:spPr>
          <a:xfrm>
            <a:off x="609600" y="595086"/>
            <a:ext cx="11029950" cy="67105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MX" dirty="0">
                <a:solidFill>
                  <a:schemeClr val="tx1"/>
                </a:solidFill>
              </a:rPr>
              <a:t>Lectura .</a:t>
            </a:r>
            <a:r>
              <a:rPr lang="es-MX" dirty="0" err="1">
                <a:solidFill>
                  <a:schemeClr val="tx1"/>
                </a:solidFill>
              </a:rPr>
              <a:t>txt</a:t>
            </a:r>
            <a:endParaRPr lang="es-MX" dirty="0">
              <a:solidFill>
                <a:schemeClr val="tx1"/>
              </a:solidFill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294" y="1665027"/>
            <a:ext cx="10998256" cy="433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65379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/>
          </p:cNvSpPr>
          <p:nvPr/>
        </p:nvSpPr>
        <p:spPr>
          <a:xfrm>
            <a:off x="609600" y="595086"/>
            <a:ext cx="11029950" cy="67105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MX" dirty="0">
                <a:solidFill>
                  <a:schemeClr val="tx1"/>
                </a:solidFill>
              </a:rPr>
              <a:t>Lectura a mano</a:t>
            </a:r>
          </a:p>
        </p:txBody>
      </p:sp>
      <p:sp>
        <p:nvSpPr>
          <p:cNvPr id="3" name="CuadroTexto 2"/>
          <p:cNvSpPr txBox="1"/>
          <p:nvPr/>
        </p:nvSpPr>
        <p:spPr>
          <a:xfrm>
            <a:off x="609600" y="1596788"/>
            <a:ext cx="11277600" cy="48722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90573771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078A52F-85EA-4C0B-962B-D9D9DD4DD78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9797D5-5700-4683-B30A-5B4D56CB827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856A7B9-9801-42EC-A4C9-7E22A56EF53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AD54DB8-C150-4290-85D6-F5B0262BFEE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379F11E2-8BA5-4C5C-AE7C-361E5EA011F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Marcador de contenido 4" descr="Imagen que contiene captura de pantalla&#10;&#10;Descripción generada automáticamente">
            <a:extLst>
              <a:ext uri="{FF2B5EF4-FFF2-40B4-BE49-F238E27FC236}">
                <a16:creationId xmlns:a16="http://schemas.microsoft.com/office/drawing/2014/main" id="{5E67CCB4-25D6-4776-8DC5-9C8311B071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91" r="24778"/>
          <a:stretch/>
        </p:blipFill>
        <p:spPr>
          <a:xfrm>
            <a:off x="446534" y="723899"/>
            <a:ext cx="7498616" cy="5676901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C00E1DA-EC7C-40FC-95E3-11FDCD2E429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296275" y="1419225"/>
            <a:ext cx="3081576" cy="208586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Gathering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A421166-2996-41A7-B094-AE5316F347D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DBB1B92-A3EB-43E4-8FAB-D20E8ED14CE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3F3972F4-FE7E-48EA-AAD8-9BE5750A667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221614E5-870B-4D5E-A43B-8FF7E532348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</p:spTree>
    <p:extLst>
      <p:ext uri="{BB962C8B-B14F-4D97-AF65-F5344CB8AC3E}">
        <p14:creationId xmlns:p14="http://schemas.microsoft.com/office/powerpoint/2010/main" val="416943180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C4F5014-46F7-41AA-AA13-03D5B372B87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n 2" descr="Imagen que contiene persona, pared, armario, interior&#10;&#10;Descripción generada automáticamente">
            <a:extLst>
              <a:ext uri="{FF2B5EF4-FFF2-40B4-BE49-F238E27FC236}">
                <a16:creationId xmlns:a16="http://schemas.microsoft.com/office/drawing/2014/main" id="{7AFEA3B6-8D41-4D4A-B7B0-40E4317EC76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grayscl/>
          </a:blip>
          <a:srcRect t="4857" b="2371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694745D-03F6-448C-9836-5D0A2FB3D56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ED1D383-E5BE-48EC-B3B7-4D681FEF6B4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CBCCAB5-F812-4CB0-8AA4-C77A493A0C6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ECE5FDA-2C6B-42AD-9C58-BCFFD3A0DAF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732" y="5873675"/>
            <a:ext cx="11260667" cy="516889"/>
          </a:xfrm>
          <a:prstGeom prst="rect">
            <a:avLst/>
          </a:prstGeom>
          <a:solidFill>
            <a:schemeClr val="accent1">
              <a:alpha val="97000"/>
            </a:scheme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WhatsApp Audio 2019-06-26 at 2.33.13 PM">
            <a:hlinkClick r:id="" action="ppaction://media"/>
            <a:extLst>
              <a:ext uri="{FF2B5EF4-FFF2-40B4-BE49-F238E27FC236}">
                <a16:creationId xmlns:a16="http://schemas.microsoft.com/office/drawing/2014/main" id="{6E851707-03FD-4A40-9A69-CD997C2CBC4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701246" y="2000031"/>
            <a:ext cx="3082834" cy="3082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546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696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4126825C-C353-4D81-8E07-98E05DBA13B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0ADCA04-5B25-4F5E-9F91-4EE56EC95B8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DB20E88-3AE1-4383-86CB-932E7720710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44FA37E-2ADD-4392-ABF7-BEC52F5660A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F0974081-0592-42E6-BCBF-8FE2F880AB9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B7AC928-61FA-4976-9C33-79A429E5B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1" y="4334837"/>
            <a:ext cx="10993549" cy="1140874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3600" dirty="0">
                <a:solidFill>
                  <a:schemeClr val="accent1"/>
                </a:solidFill>
              </a:rPr>
              <a:t>El </a:t>
            </a:r>
            <a:r>
              <a:rPr lang="es-CL" sz="3600" dirty="0">
                <a:solidFill>
                  <a:schemeClr val="accent1"/>
                </a:solidFill>
              </a:rPr>
              <a:t>éxito</a:t>
            </a:r>
            <a:r>
              <a:rPr lang="en-US" sz="3600" dirty="0">
                <a:solidFill>
                  <a:schemeClr val="accent1"/>
                </a:solidFill>
              </a:rPr>
              <a:t> de </a:t>
            </a:r>
            <a:r>
              <a:rPr lang="es-CL" sz="3600" dirty="0">
                <a:solidFill>
                  <a:schemeClr val="accent1"/>
                </a:solidFill>
              </a:rPr>
              <a:t>muchos</a:t>
            </a:r>
            <a:r>
              <a:rPr lang="en-US" sz="3600" dirty="0">
                <a:solidFill>
                  <a:schemeClr val="accent1"/>
                </a:solidFill>
              </a:rPr>
              <a:t> </a:t>
            </a:r>
            <a:r>
              <a:rPr lang="es-CL" sz="3600" dirty="0">
                <a:solidFill>
                  <a:schemeClr val="accent1"/>
                </a:solidFill>
              </a:rPr>
              <a:t>ataques = cantidad de información 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7C3AED2-A549-41A6-8218-EBDA051E903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E2C7D1C6-AED0-48A8-81A5-78BB11A5E88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EE4361F-2537-40CA-9FAA-1C16C213241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743E7AEE-CE51-441D-AF53-B584CBF10AE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6" name="Imagen 5">
            <a:extLst>
              <a:ext uri="{FF2B5EF4-FFF2-40B4-BE49-F238E27FC236}">
                <a16:creationId xmlns:a16="http://schemas.microsoft.com/office/drawing/2014/main" id="{53821FBB-F4B1-4336-AB21-C053309708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196" r="-2" b="9438"/>
          <a:stretch/>
        </p:blipFill>
        <p:spPr>
          <a:xfrm>
            <a:off x="446532" y="641101"/>
            <a:ext cx="7497732" cy="3515875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2A6CAB03-548E-40CC-B076-6216E5A0B65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646" r="-2" b="-2"/>
          <a:stretch/>
        </p:blipFill>
        <p:spPr>
          <a:xfrm>
            <a:off x="8036239" y="641101"/>
            <a:ext cx="3709227" cy="351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87854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A9E36CF-BA89-41A1-A7FC-5E5AF59DDC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Reconnaissance</a:t>
            </a:r>
            <a:r>
              <a:rPr lang="es-ES" dirty="0"/>
              <a:t> </a:t>
            </a:r>
            <a:endParaRPr lang="es-CL" dirty="0"/>
          </a:p>
        </p:txBody>
      </p:sp>
      <p:pic>
        <p:nvPicPr>
          <p:cNvPr id="6" name="Marcador de contenido 5" descr="Imagen que contiene imágenes prediseñadas&#10;&#10;Descripción generada automáticamente">
            <a:extLst>
              <a:ext uri="{FF2B5EF4-FFF2-40B4-BE49-F238E27FC236}">
                <a16:creationId xmlns:a16="http://schemas.microsoft.com/office/drawing/2014/main" id="{8612DB01-9031-45B7-B72F-33358EA5E5F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961316" y="2803358"/>
            <a:ext cx="4350494" cy="3119222"/>
          </a:xfrm>
        </p:spPr>
      </p:pic>
      <p:pic>
        <p:nvPicPr>
          <p:cNvPr id="8" name="Marcador de contenido 7" descr="Imagen que contiene persona, interior&#10;&#10;Descripción generada automáticamente">
            <a:extLst>
              <a:ext uri="{FF2B5EF4-FFF2-40B4-BE49-F238E27FC236}">
                <a16:creationId xmlns:a16="http://schemas.microsoft.com/office/drawing/2014/main" id="{F54D5A89-F084-4F4A-A1D6-CEA48EE9EB6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880192" y="2873388"/>
            <a:ext cx="4969542" cy="3049192"/>
          </a:xfr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5E276DE6-F767-4A1F-A8AF-3A6BF2047136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982186" y="1965041"/>
            <a:ext cx="3810532" cy="1676634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89BECA50-B45E-4F66-9E5A-DD3BABBF93D8}"/>
              </a:ext>
            </a:extLst>
          </p:cNvPr>
          <p:cNvSpPr txBox="1"/>
          <p:nvPr/>
        </p:nvSpPr>
        <p:spPr>
          <a:xfrm>
            <a:off x="1138989" y="6128084"/>
            <a:ext cx="4350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External Foot printing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F888DCDB-DC32-44F0-ABCD-6D37668C5153}"/>
              </a:ext>
            </a:extLst>
          </p:cNvPr>
          <p:cNvSpPr txBox="1"/>
          <p:nvPr/>
        </p:nvSpPr>
        <p:spPr>
          <a:xfrm>
            <a:off x="6948104" y="6095818"/>
            <a:ext cx="4350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Internal Foot printing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373C1522-55A0-4CC6-8C1C-BF7B34CE642E}"/>
              </a:ext>
            </a:extLst>
          </p:cNvPr>
          <p:cNvSpPr txBox="1"/>
          <p:nvPr/>
        </p:nvSpPr>
        <p:spPr>
          <a:xfrm>
            <a:off x="688320" y="2050428"/>
            <a:ext cx="9013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dirty="0">
                <a:latin typeface="Arial Rounded MT Bold" panose="020F0704030504030204" pitchFamily="34" charset="0"/>
              </a:rPr>
              <a:t>1</a:t>
            </a:r>
            <a:endParaRPr lang="es-CL" sz="4800" dirty="0">
              <a:latin typeface="Arial Rounded MT Bold" panose="020F0704030504030204" pitchFamily="34" charset="0"/>
            </a:endParaRP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E27E39FD-4251-4413-A2D5-74B42183C5C3}"/>
              </a:ext>
            </a:extLst>
          </p:cNvPr>
          <p:cNvSpPr txBox="1"/>
          <p:nvPr/>
        </p:nvSpPr>
        <p:spPr>
          <a:xfrm>
            <a:off x="11399065" y="2111800"/>
            <a:ext cx="9013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dirty="0">
                <a:latin typeface="Arial Rounded MT Bold" panose="020F0704030504030204" pitchFamily="34" charset="0"/>
              </a:rPr>
              <a:t>2</a:t>
            </a:r>
            <a:endParaRPr lang="es-CL" sz="4800" dirty="0"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265493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C32791-6546-42D2-8E37-B7183ED8DF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External</a:t>
            </a:r>
            <a:r>
              <a:rPr lang="es-ES" dirty="0"/>
              <a:t> </a:t>
            </a:r>
            <a:r>
              <a:rPr lang="es-ES" dirty="0" err="1"/>
              <a:t>Foot</a:t>
            </a:r>
            <a:r>
              <a:rPr lang="es-ES" dirty="0"/>
              <a:t> </a:t>
            </a:r>
            <a:r>
              <a:rPr lang="es-ES" dirty="0" err="1"/>
              <a:t>printing</a:t>
            </a:r>
            <a:endParaRPr lang="es-CL" dirty="0"/>
          </a:p>
        </p:txBody>
      </p:sp>
      <p:pic>
        <p:nvPicPr>
          <p:cNvPr id="5" name="Marcador de contenido 4" descr="Imagen que contiene persona, hombre, sonriendo, interior&#10;&#10;Descripción generada automáticamente">
            <a:extLst>
              <a:ext uri="{FF2B5EF4-FFF2-40B4-BE49-F238E27FC236}">
                <a16:creationId xmlns:a16="http://schemas.microsoft.com/office/drawing/2014/main" id="{3D19E6DA-60CF-4378-B6ED-9A83D9D963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988526" y="1778390"/>
            <a:ext cx="4302034" cy="2868023"/>
          </a:xfrm>
        </p:spPr>
      </p:pic>
      <p:pic>
        <p:nvPicPr>
          <p:cNvPr id="7" name="Imagen 6" descr="Imagen que contiene imágenes prediseñadas&#10;&#10;Descripción generada automáticamente">
            <a:extLst>
              <a:ext uri="{FF2B5EF4-FFF2-40B4-BE49-F238E27FC236}">
                <a16:creationId xmlns:a16="http://schemas.microsoft.com/office/drawing/2014/main" id="{D139A617-DA79-40E8-974B-2250D0D2FB68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65222" y="4632551"/>
            <a:ext cx="6096000" cy="1971675"/>
          </a:xfrm>
          <a:prstGeom prst="rect">
            <a:avLst/>
          </a:prstGeom>
        </p:spPr>
      </p:pic>
      <p:pic>
        <p:nvPicPr>
          <p:cNvPr id="11" name="Imagen 10" descr="Imagen que contiene captura de pantalla&#10;&#10;Descripción generada automáticamente">
            <a:extLst>
              <a:ext uri="{FF2B5EF4-FFF2-40B4-BE49-F238E27FC236}">
                <a16:creationId xmlns:a16="http://schemas.microsoft.com/office/drawing/2014/main" id="{ACF87195-CEF5-489E-9561-F18E6E74982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8906" b="27498"/>
          <a:stretch/>
        </p:blipFill>
        <p:spPr>
          <a:xfrm>
            <a:off x="317864" y="4275291"/>
            <a:ext cx="4789714" cy="2315072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5B3A69E3-5227-405F-8187-E3F25676594A}"/>
              </a:ext>
            </a:extLst>
          </p:cNvPr>
          <p:cNvSpPr txBox="1"/>
          <p:nvPr/>
        </p:nvSpPr>
        <p:spPr>
          <a:xfrm>
            <a:off x="2262052" y="3429000"/>
            <a:ext cx="9013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dirty="0">
                <a:latin typeface="Arial Rounded MT Bold" panose="020F0704030504030204" pitchFamily="34" charset="0"/>
              </a:rPr>
              <a:t>1</a:t>
            </a:r>
            <a:endParaRPr lang="es-CL" sz="4800" dirty="0">
              <a:latin typeface="Arial Rounded MT Bold" panose="020F0704030504030204" pitchFamily="34" charset="0"/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6049A2BE-5EC5-4E6F-9E90-2F607A686F8F}"/>
              </a:ext>
            </a:extLst>
          </p:cNvPr>
          <p:cNvSpPr txBox="1"/>
          <p:nvPr/>
        </p:nvSpPr>
        <p:spPr>
          <a:xfrm>
            <a:off x="9028611" y="3677542"/>
            <a:ext cx="9013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dirty="0">
                <a:latin typeface="Arial Rounded MT Bold" panose="020F0704030504030204" pitchFamily="34" charset="0"/>
              </a:rPr>
              <a:t>2</a:t>
            </a:r>
            <a:endParaRPr lang="es-CL" sz="4800" dirty="0"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807260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 dirty="0"/>
              <a:t>Búsquedas avanzadas con Google </a:t>
            </a:r>
            <a:r>
              <a:rPr lang="es-MX" dirty="0" err="1"/>
              <a:t>Dorks</a:t>
            </a:r>
            <a:endParaRPr lang="es-MX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035" y="2898319"/>
            <a:ext cx="5268930" cy="2639787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0783" y="2570388"/>
            <a:ext cx="4067175" cy="329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02608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/>
              <a:t>Who</a:t>
            </a:r>
            <a:r>
              <a:rPr lang="es-MX" dirty="0"/>
              <a:t> </a:t>
            </a:r>
            <a:r>
              <a:rPr lang="es-MX" dirty="0" err="1"/>
              <a:t>is</a:t>
            </a:r>
            <a:endParaRPr lang="es-MX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192" y="2137715"/>
            <a:ext cx="4900192" cy="4016176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3357" y="2137716"/>
            <a:ext cx="6263408" cy="3843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93450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Google Hacking </a:t>
            </a:r>
            <a:r>
              <a:rPr lang="es-MX" dirty="0" err="1"/>
              <a:t>Database</a:t>
            </a:r>
            <a:endParaRPr lang="es-MX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81192" y="2180497"/>
            <a:ext cx="11029615" cy="791304"/>
          </a:xfrm>
        </p:spPr>
        <p:txBody>
          <a:bodyPr/>
          <a:lstStyle/>
          <a:p>
            <a:pPr marL="0" indent="0">
              <a:buNone/>
            </a:pPr>
            <a:r>
              <a:rPr lang="es-MX" dirty="0">
                <a:hlinkClick r:id="rId2"/>
              </a:rPr>
              <a:t>https://www.exploit-db.com/google-hacking-database</a:t>
            </a:r>
            <a:endParaRPr lang="es-MX" dirty="0"/>
          </a:p>
          <a:p>
            <a:endParaRPr lang="es-MX" dirty="0"/>
          </a:p>
          <a:p>
            <a:endParaRPr lang="es-MX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9109" y="2576149"/>
            <a:ext cx="6573779" cy="3970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5040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idx="4294967295"/>
          </p:nvPr>
        </p:nvSpPr>
        <p:spPr>
          <a:xfrm>
            <a:off x="0" y="701675"/>
            <a:ext cx="11029950" cy="1014413"/>
          </a:xfrm>
        </p:spPr>
        <p:txBody>
          <a:bodyPr/>
          <a:lstStyle/>
          <a:p>
            <a:r>
              <a:rPr lang="es-MX" dirty="0"/>
              <a:t>Indicie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9837" y="701675"/>
            <a:ext cx="6209457" cy="5865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05987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/>
              <a:t>Shodan</a:t>
            </a:r>
            <a:endParaRPr lang="es-MX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84947" y="1998345"/>
            <a:ext cx="8622106" cy="3678238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448491" y="5676583"/>
            <a:ext cx="1116231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dirty="0" err="1"/>
              <a:t>Shodan</a:t>
            </a:r>
            <a:r>
              <a:rPr lang="es-MX" dirty="0"/>
              <a:t> es un buscador que no busca páginas Web como el todopoderoso buscador Google, sino que encuentra dispositivos conectados a Internet con configuraciones erróneas de seguridad, por llamarlo de alguna manera. Obtiene información de unos 500 millones de dispositivos conectados a Internet cada mes.</a:t>
            </a:r>
          </a:p>
        </p:txBody>
      </p:sp>
    </p:spTree>
    <p:extLst>
      <p:ext uri="{BB962C8B-B14F-4D97-AF65-F5344CB8AC3E}">
        <p14:creationId xmlns:p14="http://schemas.microsoft.com/office/powerpoint/2010/main" val="344886211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/>
              <a:t>robtex</a:t>
            </a:r>
            <a:endParaRPr lang="es-MX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446" y="1906408"/>
            <a:ext cx="10365105" cy="3952391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4510242" y="6049251"/>
            <a:ext cx="27012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dirty="0"/>
              <a:t>La navaja suiza de Internet </a:t>
            </a:r>
          </a:p>
        </p:txBody>
      </p:sp>
    </p:spTree>
    <p:extLst>
      <p:ext uri="{BB962C8B-B14F-4D97-AF65-F5344CB8AC3E}">
        <p14:creationId xmlns:p14="http://schemas.microsoft.com/office/powerpoint/2010/main" val="399531410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 dirty="0" err="1"/>
              <a:t>Informacion</a:t>
            </a:r>
            <a:r>
              <a:rPr lang="es-MX" dirty="0"/>
              <a:t> </a:t>
            </a:r>
            <a:r>
              <a:rPr lang="es-MX" dirty="0" err="1"/>
              <a:t>leakage</a:t>
            </a:r>
            <a:endParaRPr lang="es-MX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E32075D-9299-4657-87D7-B9987B7FDE3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3" y="2180496"/>
            <a:ext cx="5404639" cy="4045683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Marcador de contenido 3"/>
          <p:cNvPicPr>
            <a:picLocks noChangeAspect="1"/>
          </p:cNvPicPr>
          <p:nvPr/>
        </p:nvPicPr>
        <p:blipFill rotWithShape="1">
          <a:blip r:embed="rId3"/>
          <a:srcRect l="9783" r="-2" b="-2"/>
          <a:stretch/>
        </p:blipFill>
        <p:spPr>
          <a:xfrm>
            <a:off x="657225" y="2361056"/>
            <a:ext cx="4962525" cy="3649219"/>
          </a:xfrm>
          <a:prstGeom prst="rect">
            <a:avLst/>
          </a:prstGeom>
        </p:spPr>
      </p:pic>
      <p:sp>
        <p:nvSpPr>
          <p:cNvPr id="5" name="Marcador de contenido 4"/>
          <p:cNvSpPr>
            <a:spLocks noGrp="1"/>
          </p:cNvSpPr>
          <p:nvPr>
            <p:ph idx="1"/>
          </p:nvPr>
        </p:nvSpPr>
        <p:spPr>
          <a:xfrm>
            <a:off x="6335805" y="2180496"/>
            <a:ext cx="5275001" cy="4045683"/>
          </a:xfrm>
        </p:spPr>
        <p:txBody>
          <a:bodyPr>
            <a:normAutofit/>
          </a:bodyPr>
          <a:lstStyle/>
          <a:p>
            <a:r>
              <a:rPr lang="es-MX" sz="2800" dirty="0" err="1"/>
              <a:t>AnonPaste</a:t>
            </a:r>
            <a:endParaRPr lang="es-MX" sz="2800" dirty="0"/>
          </a:p>
          <a:p>
            <a:r>
              <a:rPr lang="es-MX" sz="2800" dirty="0" err="1"/>
              <a:t>Pastebin</a:t>
            </a:r>
            <a:endParaRPr lang="es-MX" sz="2800" dirty="0"/>
          </a:p>
          <a:p>
            <a:r>
              <a:rPr lang="es-MX" sz="2800" dirty="0" err="1"/>
              <a:t>PasteHTML</a:t>
            </a:r>
            <a:endParaRPr lang="es-MX" sz="2800" dirty="0"/>
          </a:p>
          <a:p>
            <a:r>
              <a:rPr lang="es-MX" sz="2800" dirty="0" err="1"/>
              <a:t>Pastie</a:t>
            </a:r>
            <a:endParaRPr lang="es-MX" sz="2800" dirty="0"/>
          </a:p>
          <a:p>
            <a:r>
              <a:rPr lang="es-MX" sz="2800" dirty="0"/>
              <a:t>…</a:t>
            </a: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647214" y="4739368"/>
            <a:ext cx="3269575" cy="1716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62331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Ingeniería Social 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3057" y="2283278"/>
            <a:ext cx="5725886" cy="3578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88925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Active </a:t>
            </a:r>
            <a:r>
              <a:rPr lang="es-MX" dirty="0" err="1"/>
              <a:t>footprinting</a:t>
            </a:r>
            <a:endParaRPr lang="es-MX" dirty="0"/>
          </a:p>
        </p:txBody>
      </p:sp>
      <p:pic>
        <p:nvPicPr>
          <p:cNvPr id="5" name="Marcador de contenido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784021" y="2129631"/>
            <a:ext cx="5905500" cy="3324225"/>
          </a:xfrm>
        </p:spPr>
      </p:pic>
      <p:sp>
        <p:nvSpPr>
          <p:cNvPr id="6" name="Rectángulo 5"/>
          <p:cNvSpPr/>
          <p:nvPr/>
        </p:nvSpPr>
        <p:spPr>
          <a:xfrm>
            <a:off x="1147081" y="5867531"/>
            <a:ext cx="917937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2400" dirty="0"/>
              <a:t>Actúa directamente con la infraestructura del objetivo – Mas agresivo </a:t>
            </a:r>
          </a:p>
        </p:txBody>
      </p:sp>
    </p:spTree>
    <p:extLst>
      <p:ext uri="{BB962C8B-B14F-4D97-AF65-F5344CB8AC3E}">
        <p14:creationId xmlns:p14="http://schemas.microsoft.com/office/powerpoint/2010/main" val="13038543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85E230-4EF5-496E-AEB8-691E97B96B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>
            <a:normAutofit/>
          </a:bodyPr>
          <a:lstStyle/>
          <a:p>
            <a:r>
              <a:rPr lang="es-ES" dirty="0" err="1"/>
              <a:t>maltego</a:t>
            </a:r>
            <a:endParaRPr lang="es-CL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E32075D-9299-4657-87D7-B9987B7FDE3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3" y="2180496"/>
            <a:ext cx="5404639" cy="4045683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Marcador de contenido 4">
            <a:extLst>
              <a:ext uri="{FF2B5EF4-FFF2-40B4-BE49-F238E27FC236}">
                <a16:creationId xmlns:a16="http://schemas.microsoft.com/office/drawing/2014/main" id="{EEE19EB4-4A37-448D-B38B-1536DBFD0C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722" r="16544" b="1"/>
          <a:stretch/>
        </p:blipFill>
        <p:spPr>
          <a:xfrm>
            <a:off x="657225" y="2361056"/>
            <a:ext cx="4962525" cy="3649219"/>
          </a:xfrm>
          <a:prstGeom prst="rect">
            <a:avLst/>
          </a:prstGeom>
        </p:spPr>
      </p:pic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EDAB3686-9422-481A-B6E2-1C4B0FEA0C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61864" y="2180496"/>
            <a:ext cx="5941527" cy="4045683"/>
          </a:xfrm>
        </p:spPr>
        <p:txBody>
          <a:bodyPr>
            <a:normAutofit/>
          </a:bodyPr>
          <a:lstStyle/>
          <a:p>
            <a:r>
              <a:rPr lang="es-ES" sz="2800" dirty="0"/>
              <a:t>Información sobre objetivos</a:t>
            </a:r>
          </a:p>
          <a:p>
            <a:r>
              <a:rPr lang="es-ES" sz="2800" dirty="0"/>
              <a:t>Desarrollado en Java por </a:t>
            </a:r>
            <a:r>
              <a:rPr lang="es-ES" sz="2800" dirty="0" err="1"/>
              <a:t>Paterva</a:t>
            </a:r>
            <a:r>
              <a:rPr lang="es-ES" sz="2800" dirty="0"/>
              <a:t> Kali</a:t>
            </a:r>
          </a:p>
          <a:p>
            <a:r>
              <a:rPr lang="es-ES" sz="2800" dirty="0"/>
              <a:t>Grafico – Característica principal</a:t>
            </a:r>
          </a:p>
          <a:p>
            <a:endParaRPr lang="es-ES" sz="2800" dirty="0"/>
          </a:p>
          <a:p>
            <a:endParaRPr lang="es-CL" sz="2800" dirty="0"/>
          </a:p>
        </p:txBody>
      </p:sp>
    </p:spTree>
    <p:extLst>
      <p:ext uri="{BB962C8B-B14F-4D97-AF65-F5344CB8AC3E}">
        <p14:creationId xmlns:p14="http://schemas.microsoft.com/office/powerpoint/2010/main" val="396671379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4E5B49-2C09-4F71-AED7-784512283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Instalación - 1</a:t>
            </a:r>
            <a:endParaRPr lang="es-CL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95BDC84-ED20-4A62-9562-3B4BC154CA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sz="2800" dirty="0"/>
              <a:t>Con Kali</a:t>
            </a:r>
          </a:p>
          <a:p>
            <a:endParaRPr lang="es-ES" sz="2800" dirty="0"/>
          </a:p>
          <a:p>
            <a:endParaRPr lang="es-ES" sz="2800" dirty="0"/>
          </a:p>
          <a:p>
            <a:pPr marL="0" indent="0">
              <a:buNone/>
            </a:pPr>
            <a:endParaRPr lang="es-CL" sz="2800" dirty="0"/>
          </a:p>
          <a:p>
            <a:r>
              <a:rPr lang="es-CL" sz="2800" dirty="0"/>
              <a:t>URL </a:t>
            </a:r>
            <a:r>
              <a:rPr lang="es-CL" sz="2800" dirty="0">
                <a:hlinkClick r:id="rId3"/>
              </a:rPr>
              <a:t>http://www.paterva.com/web6/</a:t>
            </a:r>
            <a:r>
              <a:rPr lang="es-CL" dirty="0"/>
              <a:t>	</a:t>
            </a:r>
          </a:p>
          <a:p>
            <a:endParaRPr lang="es-CL" dirty="0"/>
          </a:p>
        </p:txBody>
      </p:sp>
      <p:pic>
        <p:nvPicPr>
          <p:cNvPr id="5" name="Imagen 4" descr="Imagen que contiene interior, objeto, pared, luz&#10;&#10;Descripción generada automáticamente">
            <a:extLst>
              <a:ext uri="{FF2B5EF4-FFF2-40B4-BE49-F238E27FC236}">
                <a16:creationId xmlns:a16="http://schemas.microsoft.com/office/drawing/2014/main" id="{706DC288-BDA0-47EE-AC64-124E5090F9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1480" y="1889760"/>
            <a:ext cx="1539240" cy="1539240"/>
          </a:xfrm>
          <a:prstGeom prst="rect">
            <a:avLst/>
          </a:prstGeom>
        </p:spPr>
      </p:pic>
      <p:pic>
        <p:nvPicPr>
          <p:cNvPr id="7" name="Imagen 6" descr="Imagen que contiene captura de pantalla&#10;&#10;Descripción generada automáticamente">
            <a:extLst>
              <a:ext uri="{FF2B5EF4-FFF2-40B4-BE49-F238E27FC236}">
                <a16:creationId xmlns:a16="http://schemas.microsoft.com/office/drawing/2014/main" id="{FACD6DAE-ABD2-4D63-8A6B-4EABB98647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7441" y="3683726"/>
            <a:ext cx="4753366" cy="2465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12607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4E5B49-2C09-4F71-AED7-784512283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Instalación - 2</a:t>
            </a:r>
            <a:endParaRPr lang="es-CL" dirty="0"/>
          </a:p>
        </p:txBody>
      </p:sp>
      <p:pic>
        <p:nvPicPr>
          <p:cNvPr id="6" name="Marcador de contenido 5" descr="Imagen que contiene captura de pantalla&#10;&#10;Descripción generada automáticamente">
            <a:extLst>
              <a:ext uri="{FF2B5EF4-FFF2-40B4-BE49-F238E27FC236}">
                <a16:creationId xmlns:a16="http://schemas.microsoft.com/office/drawing/2014/main" id="{57918D4A-931F-4AC8-8F22-F2BC7CC00D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5258" y="2160214"/>
            <a:ext cx="4409697" cy="3334833"/>
          </a:xfrm>
        </p:spPr>
      </p:pic>
      <p:pic>
        <p:nvPicPr>
          <p:cNvPr id="8" name="Imagen 7" descr="Imagen que contiene captura de pantalla&#10;&#10;Descripción generada automáticamente">
            <a:extLst>
              <a:ext uri="{FF2B5EF4-FFF2-40B4-BE49-F238E27FC236}">
                <a16:creationId xmlns:a16="http://schemas.microsoft.com/office/drawing/2014/main" id="{034BC068-50E7-481A-9324-D5BB1E85A0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8168" y="2546953"/>
            <a:ext cx="5822639" cy="1291898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5B3A69E3-5227-405F-8187-E3F25676594A}"/>
              </a:ext>
            </a:extLst>
          </p:cNvPr>
          <p:cNvSpPr txBox="1"/>
          <p:nvPr/>
        </p:nvSpPr>
        <p:spPr>
          <a:xfrm>
            <a:off x="4505225" y="1715956"/>
            <a:ext cx="9013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dirty="0">
                <a:latin typeface="Arial Rounded MT Bold" panose="020F0704030504030204" pitchFamily="34" charset="0"/>
              </a:rPr>
              <a:t>1</a:t>
            </a:r>
            <a:endParaRPr lang="es-CL" sz="4800" dirty="0">
              <a:latin typeface="Arial Rounded MT Bold" panose="020F0704030504030204" pitchFamily="34" charset="0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5B3A69E3-5227-405F-8187-E3F25676594A}"/>
              </a:ext>
            </a:extLst>
          </p:cNvPr>
          <p:cNvSpPr txBox="1"/>
          <p:nvPr/>
        </p:nvSpPr>
        <p:spPr>
          <a:xfrm>
            <a:off x="11160139" y="1715956"/>
            <a:ext cx="9013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dirty="0">
                <a:latin typeface="Arial Rounded MT Bold" panose="020F0704030504030204" pitchFamily="34" charset="0"/>
              </a:rPr>
              <a:t>2</a:t>
            </a:r>
            <a:endParaRPr lang="es-CL" sz="4800" dirty="0">
              <a:latin typeface="Arial Rounded MT Bold" panose="020F0704030504030204" pitchFamily="34" charset="0"/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615258" y="5780314"/>
            <a:ext cx="54263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dirty="0"/>
              <a:t>Se realiza un registro ante la pagina de </a:t>
            </a:r>
            <a:r>
              <a:rPr lang="es-MX" sz="2400" dirty="0" err="1"/>
              <a:t>Paterva</a:t>
            </a:r>
            <a:r>
              <a:rPr lang="es-MX" sz="2400" dirty="0"/>
              <a:t> en </a:t>
            </a:r>
            <a:r>
              <a:rPr lang="es-MX" sz="2400" dirty="0" err="1"/>
              <a:t>Maltego</a:t>
            </a:r>
            <a:endParaRPr lang="es-MX" sz="2400" dirty="0"/>
          </a:p>
        </p:txBody>
      </p:sp>
      <p:sp>
        <p:nvSpPr>
          <p:cNvPr id="10" name="CuadroTexto 9"/>
          <p:cNvSpPr txBox="1"/>
          <p:nvPr/>
        </p:nvSpPr>
        <p:spPr>
          <a:xfrm>
            <a:off x="5986330" y="4254349"/>
            <a:ext cx="54263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dirty="0"/>
              <a:t>Se confirma correo</a:t>
            </a:r>
          </a:p>
        </p:txBody>
      </p:sp>
    </p:spTree>
    <p:extLst>
      <p:ext uri="{BB962C8B-B14F-4D97-AF65-F5344CB8AC3E}">
        <p14:creationId xmlns:p14="http://schemas.microsoft.com/office/powerpoint/2010/main" val="137156392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B12A51-EBCD-4344-A363-7FE1B01C4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Instalación - 3</a:t>
            </a:r>
            <a:endParaRPr lang="es-CL" dirty="0"/>
          </a:p>
        </p:txBody>
      </p:sp>
      <p:pic>
        <p:nvPicPr>
          <p:cNvPr id="5" name="Marcador de contenido 4" descr="Imagen que contiene captura de pantalla&#10;&#10;Descripción generada automáticamente">
            <a:extLst>
              <a:ext uri="{FF2B5EF4-FFF2-40B4-BE49-F238E27FC236}">
                <a16:creationId xmlns:a16="http://schemas.microsoft.com/office/drawing/2014/main" id="{06866BFC-3946-4D1F-8CA5-9F541C6047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1192" y="2661348"/>
            <a:ext cx="4393587" cy="2416473"/>
          </a:xfrm>
        </p:spPr>
      </p:pic>
      <p:pic>
        <p:nvPicPr>
          <p:cNvPr id="7" name="Imagen 6" descr="Imagen que contiene captura de pantalla&#10;&#10;Descripción generada automáticamente">
            <a:extLst>
              <a:ext uri="{FF2B5EF4-FFF2-40B4-BE49-F238E27FC236}">
                <a16:creationId xmlns:a16="http://schemas.microsoft.com/office/drawing/2014/main" id="{ADB0CC04-A39B-4765-9574-207DEE3A93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0972" y="2383762"/>
            <a:ext cx="4028499" cy="2694059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5B3A69E3-5227-405F-8187-E3F25676594A}"/>
              </a:ext>
            </a:extLst>
          </p:cNvPr>
          <p:cNvSpPr txBox="1"/>
          <p:nvPr/>
        </p:nvSpPr>
        <p:spPr>
          <a:xfrm>
            <a:off x="4472568" y="1830351"/>
            <a:ext cx="9013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dirty="0">
                <a:latin typeface="Arial Rounded MT Bold" panose="020F0704030504030204" pitchFamily="34" charset="0"/>
              </a:rPr>
              <a:t>1</a:t>
            </a:r>
            <a:endParaRPr lang="es-CL" sz="4800" dirty="0">
              <a:latin typeface="Arial Rounded MT Bold" panose="020F0704030504030204" pitchFamily="34" charset="0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5B3A69E3-5227-405F-8187-E3F25676594A}"/>
              </a:ext>
            </a:extLst>
          </p:cNvPr>
          <p:cNvSpPr txBox="1"/>
          <p:nvPr/>
        </p:nvSpPr>
        <p:spPr>
          <a:xfrm>
            <a:off x="10709471" y="1830351"/>
            <a:ext cx="9013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dirty="0">
                <a:latin typeface="Arial Rounded MT Bold" panose="020F0704030504030204" pitchFamily="34" charset="0"/>
              </a:rPr>
              <a:t>2</a:t>
            </a:r>
            <a:endParaRPr lang="es-CL" sz="4800" dirty="0">
              <a:latin typeface="Arial Rounded MT Bold" panose="020F0704030504030204" pitchFamily="34" charset="0"/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767443" y="5535385"/>
            <a:ext cx="39678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dirty="0"/>
              <a:t>Activamos la cuenta</a:t>
            </a:r>
          </a:p>
        </p:txBody>
      </p:sp>
      <p:sp>
        <p:nvSpPr>
          <p:cNvPr id="9" name="CuadroTexto 8"/>
          <p:cNvSpPr txBox="1"/>
          <p:nvPr/>
        </p:nvSpPr>
        <p:spPr>
          <a:xfrm>
            <a:off x="6680972" y="5435384"/>
            <a:ext cx="39678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dirty="0"/>
              <a:t>Configuras con tus datos de registro en </a:t>
            </a:r>
            <a:r>
              <a:rPr lang="es-MX" sz="2400" dirty="0" err="1"/>
              <a:t>Paterva</a:t>
            </a:r>
            <a:endParaRPr lang="es-MX" sz="2400" dirty="0"/>
          </a:p>
        </p:txBody>
      </p:sp>
    </p:spTree>
    <p:extLst>
      <p:ext uri="{BB962C8B-B14F-4D97-AF65-F5344CB8AC3E}">
        <p14:creationId xmlns:p14="http://schemas.microsoft.com/office/powerpoint/2010/main" val="15520896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B12A51-EBCD-4344-A363-7FE1B01C4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Instalación - 4</a:t>
            </a:r>
            <a:endParaRPr lang="es-CL" dirty="0"/>
          </a:p>
        </p:txBody>
      </p:sp>
      <p:pic>
        <p:nvPicPr>
          <p:cNvPr id="8" name="Imagen 7" descr="Imagen que contiene captura de pantalla&#10;&#10;Descripción generada automáticamente">
            <a:extLst>
              <a:ext uri="{FF2B5EF4-FFF2-40B4-BE49-F238E27FC236}">
                <a16:creationId xmlns:a16="http://schemas.microsoft.com/office/drawing/2014/main" id="{77A3704A-B261-4D7B-AFFA-76764DFED6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479" y="2142490"/>
            <a:ext cx="4726773" cy="3161030"/>
          </a:xfrm>
          <a:prstGeom prst="rect">
            <a:avLst/>
          </a:prstGeom>
        </p:spPr>
      </p:pic>
      <p:pic>
        <p:nvPicPr>
          <p:cNvPr id="10" name="Imagen 9" descr="Imagen que contiene captura de pantalla&#10;&#10;Descripción generada automáticamente">
            <a:extLst>
              <a:ext uri="{FF2B5EF4-FFF2-40B4-BE49-F238E27FC236}">
                <a16:creationId xmlns:a16="http://schemas.microsoft.com/office/drawing/2014/main" id="{32A237F5-9914-450C-AD2E-22305BE8FC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0892" y="1987159"/>
            <a:ext cx="5237857" cy="3548226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767443" y="5535385"/>
            <a:ext cx="39678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dirty="0"/>
              <a:t>Se confirma registro del usuario en </a:t>
            </a:r>
            <a:r>
              <a:rPr lang="es-MX" sz="2400" dirty="0" err="1"/>
              <a:t>Maltego</a:t>
            </a:r>
            <a:endParaRPr lang="es-MX" sz="2400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5B3A69E3-5227-405F-8187-E3F25676594A}"/>
              </a:ext>
            </a:extLst>
          </p:cNvPr>
          <p:cNvSpPr txBox="1"/>
          <p:nvPr/>
        </p:nvSpPr>
        <p:spPr>
          <a:xfrm>
            <a:off x="150067" y="1726991"/>
            <a:ext cx="9013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dirty="0">
                <a:latin typeface="Arial Rounded MT Bold" panose="020F0704030504030204" pitchFamily="34" charset="0"/>
              </a:rPr>
              <a:t>1</a:t>
            </a:r>
            <a:endParaRPr lang="es-CL" sz="4800" dirty="0">
              <a:latin typeface="Arial Rounded MT Bold" panose="020F0704030504030204" pitchFamily="34" charset="0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5B3A69E3-5227-405F-8187-E3F25676594A}"/>
              </a:ext>
            </a:extLst>
          </p:cNvPr>
          <p:cNvSpPr txBox="1"/>
          <p:nvPr/>
        </p:nvSpPr>
        <p:spPr>
          <a:xfrm>
            <a:off x="5939594" y="1710358"/>
            <a:ext cx="9013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dirty="0">
                <a:latin typeface="Arial Rounded MT Bold" panose="020F0704030504030204" pitchFamily="34" charset="0"/>
              </a:rPr>
              <a:t>2</a:t>
            </a:r>
            <a:endParaRPr lang="es-CL" sz="4800" dirty="0">
              <a:latin typeface="Arial Rounded MT Bold" panose="020F0704030504030204" pitchFamily="34" charset="0"/>
            </a:endParaRPr>
          </a:p>
        </p:txBody>
      </p:sp>
      <p:sp>
        <p:nvSpPr>
          <p:cNvPr id="9" name="CuadroTexto 8"/>
          <p:cNvSpPr txBox="1"/>
          <p:nvPr/>
        </p:nvSpPr>
        <p:spPr>
          <a:xfrm>
            <a:off x="6520892" y="5535385"/>
            <a:ext cx="39678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dirty="0"/>
              <a:t>Se descargan complementos y se puede comenzar a trabajar!</a:t>
            </a:r>
          </a:p>
        </p:txBody>
      </p:sp>
    </p:spTree>
    <p:extLst>
      <p:ext uri="{BB962C8B-B14F-4D97-AF65-F5344CB8AC3E}">
        <p14:creationId xmlns:p14="http://schemas.microsoft.com/office/powerpoint/2010/main" val="16973938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idx="4294967295"/>
          </p:nvPr>
        </p:nvSpPr>
        <p:spPr>
          <a:xfrm>
            <a:off x="0" y="701675"/>
            <a:ext cx="11029950" cy="1014413"/>
          </a:xfrm>
        </p:spPr>
        <p:txBody>
          <a:bodyPr/>
          <a:lstStyle/>
          <a:p>
            <a:r>
              <a:rPr lang="es-MX" dirty="0"/>
              <a:t>Indicie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1016000"/>
            <a:ext cx="6096000" cy="4572000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3619500" y="5894715"/>
            <a:ext cx="4953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dirty="0"/>
              <a:t>Sudáfrica 2010 – PAUL el pulpo</a:t>
            </a:r>
          </a:p>
        </p:txBody>
      </p:sp>
    </p:spTree>
    <p:extLst>
      <p:ext uri="{BB962C8B-B14F-4D97-AF65-F5344CB8AC3E}">
        <p14:creationId xmlns:p14="http://schemas.microsoft.com/office/powerpoint/2010/main" val="264720689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2467862" y="5432362"/>
            <a:ext cx="786978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3600" dirty="0"/>
              <a:t>https://forms.gle/2UBUhRDZWZo6sJJG8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8792" y="1377043"/>
            <a:ext cx="3823607" cy="3823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3300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idx="4294967295"/>
          </p:nvPr>
        </p:nvSpPr>
        <p:spPr>
          <a:xfrm>
            <a:off x="0" y="701675"/>
            <a:ext cx="11029950" cy="1014413"/>
          </a:xfrm>
        </p:spPr>
        <p:txBody>
          <a:bodyPr/>
          <a:lstStyle/>
          <a:p>
            <a:r>
              <a:rPr lang="es-MX" dirty="0"/>
              <a:t>Indicie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3562" y="811212"/>
            <a:ext cx="6160792" cy="5653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6614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9698143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o">
  <a:themeElements>
    <a:clrScheme name="Personalizado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2060"/>
      </a:accent1>
      <a:accent2>
        <a:srgbClr val="C00000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66F1C100-1D2B-4BEA-AD01-C4F230B3B965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296</TotalTime>
  <Words>2286</Words>
  <Application>Microsoft Office PowerPoint</Application>
  <PresentationFormat>Panorámica</PresentationFormat>
  <Paragraphs>550</Paragraphs>
  <Slides>70</Slides>
  <Notes>41</Notes>
  <HiddenSlides>3</HiddenSlides>
  <MMClips>1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70</vt:i4>
      </vt:variant>
    </vt:vector>
  </HeadingPairs>
  <TitlesOfParts>
    <vt:vector size="78" baseType="lpstr">
      <vt:lpstr>Adobe Fan Heiti Std B</vt:lpstr>
      <vt:lpstr>Arial</vt:lpstr>
      <vt:lpstr>Arial Rounded MT Bold</vt:lpstr>
      <vt:lpstr>Calibri</vt:lpstr>
      <vt:lpstr>Cambria Math</vt:lpstr>
      <vt:lpstr>Gill Sans MT</vt:lpstr>
      <vt:lpstr>Wingdings 2</vt:lpstr>
      <vt:lpstr>Dividendo</vt:lpstr>
      <vt:lpstr>Presentación de PowerPoint</vt:lpstr>
      <vt:lpstr>Presentación de PowerPoint</vt:lpstr>
      <vt:lpstr>Obtención de data</vt:lpstr>
      <vt:lpstr>Sobre el instructor</vt:lpstr>
      <vt:lpstr>Indicie</vt:lpstr>
      <vt:lpstr>Indicie</vt:lpstr>
      <vt:lpstr>Indicie</vt:lpstr>
      <vt:lpstr>Indicie</vt:lpstr>
      <vt:lpstr>Presentación de PowerPoint</vt:lpstr>
      <vt:lpstr>Datos, información y conocimiento </vt:lpstr>
      <vt:lpstr>Datos, información y conocimiento </vt:lpstr>
      <vt:lpstr>Datos, información y conocimiento </vt:lpstr>
      <vt:lpstr>Datos, información y conocimiento </vt:lpstr>
      <vt:lpstr>Datos – Información – Conocimiento </vt:lpstr>
      <vt:lpstr>Datos, información y conocimiento </vt:lpstr>
      <vt:lpstr>Sistemas de representación de datos</vt:lpstr>
      <vt:lpstr>representación de datos en sistemas digitales</vt:lpstr>
      <vt:lpstr>Capacidades de almacenado de información </vt:lpstr>
      <vt:lpstr>Capacidades de almacenado de información </vt:lpstr>
      <vt:lpstr>Capacidades de almacenado de información </vt:lpstr>
      <vt:lpstr>Ricos en datos, pobres en conocimiento</vt:lpstr>
      <vt:lpstr>Que podemos hacer con los datos</vt:lpstr>
      <vt:lpstr>Que podemos hacer con los datos</vt:lpstr>
      <vt:lpstr>Que podemos hacer con los datos</vt:lpstr>
      <vt:lpstr>Minería de datos</vt:lpstr>
      <vt:lpstr>BIG data</vt:lpstr>
      <vt:lpstr>Big data 5 V</vt:lpstr>
      <vt:lpstr>Big data Objetivos OS</vt:lpstr>
      <vt:lpstr>Presentación de PowerPoint</vt:lpstr>
      <vt:lpstr>Data science</vt:lpstr>
      <vt:lpstr>Ciencia de datos </vt:lpstr>
      <vt:lpstr>Ciencia de datos - retos</vt:lpstr>
      <vt:lpstr>Problemas </vt:lpstr>
      <vt:lpstr>Las 5 etapas del análisis de datos</vt:lpstr>
      <vt:lpstr>Presentación de PowerPoint</vt:lpstr>
      <vt:lpstr>python</vt:lpstr>
      <vt:lpstr>anaconda</vt:lpstr>
      <vt:lpstr>Python</vt:lpstr>
      <vt:lpstr>panda</vt:lpstr>
      <vt:lpstr>Numpy</vt:lpstr>
      <vt:lpstr>matplotlib</vt:lpstr>
      <vt:lpstr>IPython</vt:lpstr>
      <vt:lpstr>Scikit-learn</vt:lpstr>
      <vt:lpstr>Limpieza de datos</vt:lpstr>
      <vt:lpstr>Data cleaning</vt:lpstr>
      <vt:lpstr>Data frame</vt:lpstr>
      <vt:lpstr>Data frame ejemplo</vt:lpstr>
      <vt:lpstr>Ejemplo 01 titanic</vt:lpstr>
      <vt:lpstr>Ejemplo 01 titanic</vt:lpstr>
      <vt:lpstr>Presentación de PowerPoint</vt:lpstr>
      <vt:lpstr>Presentación de PowerPoint</vt:lpstr>
      <vt:lpstr>Gathering</vt:lpstr>
      <vt:lpstr>Presentación de PowerPoint</vt:lpstr>
      <vt:lpstr>El éxito de muchos ataques = cantidad de información </vt:lpstr>
      <vt:lpstr>Reconnaissance </vt:lpstr>
      <vt:lpstr>External Foot printing</vt:lpstr>
      <vt:lpstr>Búsquedas avanzadas con Google Dorks</vt:lpstr>
      <vt:lpstr>Who is</vt:lpstr>
      <vt:lpstr>Google Hacking Database</vt:lpstr>
      <vt:lpstr>Shodan</vt:lpstr>
      <vt:lpstr>robtex</vt:lpstr>
      <vt:lpstr>Informacion leakage</vt:lpstr>
      <vt:lpstr>Ingeniería Social </vt:lpstr>
      <vt:lpstr>Active footprinting</vt:lpstr>
      <vt:lpstr>maltego</vt:lpstr>
      <vt:lpstr>Instalación - 1</vt:lpstr>
      <vt:lpstr>Instalación - 2</vt:lpstr>
      <vt:lpstr>Instalación - 3</vt:lpstr>
      <vt:lpstr>Instalación - 4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Administrador</dc:creator>
  <cp:lastModifiedBy>Saul Ortega Alvarado</cp:lastModifiedBy>
  <cp:revision>19</cp:revision>
  <dcterms:created xsi:type="dcterms:W3CDTF">2019-06-27T13:46:55Z</dcterms:created>
  <dcterms:modified xsi:type="dcterms:W3CDTF">2019-06-27T20:01:16Z</dcterms:modified>
</cp:coreProperties>
</file>